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13716000" cx="24384000"/>
  <p:notesSz cx="6858000" cy="9144000"/>
  <p:embeddedFontLst>
    <p:embeddedFont>
      <p:font typeface="Helvetica Neue"/>
      <p:regular r:id="rId22"/>
      <p:bold r:id="rId23"/>
      <p:italic r:id="rId24"/>
      <p:boldItalic r:id="rId25"/>
    </p:embeddedFont>
    <p:embeddedFont>
      <p:font typeface="Roboto Mono"/>
      <p:regular r:id="rId26"/>
      <p:bold r:id="rId27"/>
      <p:italic r:id="rId28"/>
      <p:boldItalic r:id="rId29"/>
    </p:embeddedFont>
    <p:embeddedFont>
      <p:font typeface="Open Sans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HelveticaNeue-regular.fntdata"/><Relationship Id="rId21" Type="http://schemas.openxmlformats.org/officeDocument/2006/relationships/slide" Target="slides/slide17.xml"/><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Mono-regular.fntdata"/><Relationship Id="rId25" Type="http://schemas.openxmlformats.org/officeDocument/2006/relationships/font" Target="fonts/HelveticaNeue-boldItalic.fntdata"/><Relationship Id="rId28" Type="http://schemas.openxmlformats.org/officeDocument/2006/relationships/font" Target="fonts/RobotoMono-italic.fntdata"/><Relationship Id="rId27" Type="http://schemas.openxmlformats.org/officeDocument/2006/relationships/font" Target="fonts/RobotoMon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Mon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Light-bold.fntdata"/><Relationship Id="rId30" Type="http://schemas.openxmlformats.org/officeDocument/2006/relationships/font" Target="fonts/OpenSansLight-regular.fntdata"/><Relationship Id="rId11" Type="http://schemas.openxmlformats.org/officeDocument/2006/relationships/slide" Target="slides/slide7.xml"/><Relationship Id="rId33" Type="http://schemas.openxmlformats.org/officeDocument/2006/relationships/font" Target="fonts/OpenSansLight-boldItalic.fntdata"/><Relationship Id="rId10" Type="http://schemas.openxmlformats.org/officeDocument/2006/relationships/slide" Target="slides/slide6.xml"/><Relationship Id="rId32" Type="http://schemas.openxmlformats.org/officeDocument/2006/relationships/font" Target="fonts/OpenSansLight-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11" name="Google Shape;1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74" name="Google Shape;17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80" name="Google Shape;18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86" name="Google Shape;18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92" name="Google Shape;19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p1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02c01d31b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 name="Google Shape;204;gf02c01d31b_0_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10" name="Google Shape;21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4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19" name="Google Shape;11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27" name="Google Shape;12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35" name="Google Shape;13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41" name="Google Shape;14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46" name="Google Shape;14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58" name="Google Shape;15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66" name="Google Shape;16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22593220" y="12435245"/>
            <a:ext cx="1463100" cy="1049700"/>
          </a:xfrm>
          <a:prstGeom prst="rect">
            <a:avLst/>
          </a:prstGeom>
          <a:noFill/>
          <a:ln>
            <a:noFill/>
          </a:ln>
        </p:spPr>
        <p:txBody>
          <a:bodyPr anchorCtr="0" anchor="ctr" bIns="243800" lIns="243800" spcFirstLastPara="1" rIns="243800" wrap="square" tIns="243800">
            <a:normAutofit/>
          </a:bodyPr>
          <a:lstStyle>
            <a:lvl1pPr indent="0" lvl="0"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50" name="Google Shape;50;p11"/>
          <p:cNvSpPr txBox="1"/>
          <p:nvPr>
            <p:ph idx="1"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1"/>
                </a:solidFill>
                <a:latin typeface="Arial"/>
                <a:ea typeface="Arial"/>
                <a:cs typeface="Arial"/>
                <a:sym typeface="Arial"/>
              </a:defRPr>
            </a:lvl2pPr>
            <a:lvl3pPr lvl="2" algn="l">
              <a:lnSpc>
                <a:spcPct val="100000"/>
              </a:lnSpc>
              <a:spcBef>
                <a:spcPts val="0"/>
              </a:spcBef>
              <a:spcAft>
                <a:spcPts val="0"/>
              </a:spcAft>
              <a:buSzPts val="3600"/>
              <a:buNone/>
              <a:defRPr>
                <a:solidFill>
                  <a:schemeClr val="accent1"/>
                </a:solidFill>
                <a:latin typeface="Arial"/>
                <a:ea typeface="Arial"/>
                <a:cs typeface="Arial"/>
                <a:sym typeface="Arial"/>
              </a:defRPr>
            </a:lvl3pPr>
            <a:lvl4pPr lvl="3" algn="l">
              <a:lnSpc>
                <a:spcPct val="100000"/>
              </a:lnSpc>
              <a:spcBef>
                <a:spcPts val="0"/>
              </a:spcBef>
              <a:spcAft>
                <a:spcPts val="0"/>
              </a:spcAft>
              <a:buSzPts val="3600"/>
              <a:buNone/>
              <a:defRPr>
                <a:solidFill>
                  <a:schemeClr val="accent1"/>
                </a:solidFill>
                <a:latin typeface="Arial"/>
                <a:ea typeface="Arial"/>
                <a:cs typeface="Arial"/>
                <a:sym typeface="Arial"/>
              </a:defRPr>
            </a:lvl4pPr>
            <a:lvl5pPr lvl="4" algn="l">
              <a:lnSpc>
                <a:spcPct val="100000"/>
              </a:lnSpc>
              <a:spcBef>
                <a:spcPts val="0"/>
              </a:spcBef>
              <a:spcAft>
                <a:spcPts val="0"/>
              </a:spcAft>
              <a:buSzPts val="3000"/>
              <a:buNone/>
              <a:defRPr>
                <a:solidFill>
                  <a:schemeClr val="accent1"/>
                </a:solidFill>
                <a:latin typeface="Arial"/>
                <a:ea typeface="Arial"/>
                <a:cs typeface="Arial"/>
                <a:sym typeface="Arial"/>
              </a:defRPr>
            </a:lvl5pPr>
            <a:lvl6pPr lvl="5" algn="l">
              <a:lnSpc>
                <a:spcPct val="100000"/>
              </a:lnSpc>
              <a:spcBef>
                <a:spcPts val="0"/>
              </a:spcBef>
              <a:spcAft>
                <a:spcPts val="0"/>
              </a:spcAft>
              <a:buSzPts val="3000"/>
              <a:buNone/>
              <a:defRPr>
                <a:solidFill>
                  <a:schemeClr val="accent1"/>
                </a:solidFill>
                <a:latin typeface="Arial"/>
                <a:ea typeface="Arial"/>
                <a:cs typeface="Arial"/>
                <a:sym typeface="Arial"/>
              </a:defRPr>
            </a:lvl6pPr>
            <a:lvl7pPr lvl="6" algn="l">
              <a:lnSpc>
                <a:spcPct val="100000"/>
              </a:lnSpc>
              <a:spcBef>
                <a:spcPts val="0"/>
              </a:spcBef>
              <a:spcAft>
                <a:spcPts val="0"/>
              </a:spcAft>
              <a:buSzPts val="3000"/>
              <a:buNone/>
              <a:defRPr>
                <a:solidFill>
                  <a:schemeClr val="accent1"/>
                </a:solidFill>
                <a:latin typeface="Arial"/>
                <a:ea typeface="Arial"/>
                <a:cs typeface="Arial"/>
                <a:sym typeface="Arial"/>
              </a:defRPr>
            </a:lvl7pPr>
            <a:lvl8pPr lvl="7" algn="l">
              <a:lnSpc>
                <a:spcPct val="100000"/>
              </a:lnSpc>
              <a:spcBef>
                <a:spcPts val="0"/>
              </a:spcBef>
              <a:spcAft>
                <a:spcPts val="0"/>
              </a:spcAft>
              <a:buSzPts val="3000"/>
              <a:buNone/>
              <a:defRPr>
                <a:solidFill>
                  <a:schemeClr val="accent1"/>
                </a:solidFill>
                <a:latin typeface="Arial"/>
                <a:ea typeface="Arial"/>
                <a:cs typeface="Arial"/>
                <a:sym typeface="Arial"/>
              </a:defRPr>
            </a:lvl8pPr>
            <a:lvl9pPr lvl="8" algn="l">
              <a:lnSpc>
                <a:spcPct val="100000"/>
              </a:lnSpc>
              <a:spcBef>
                <a:spcPts val="0"/>
              </a:spcBef>
              <a:spcAft>
                <a:spcPts val="0"/>
              </a:spcAft>
              <a:buSzPts val="3000"/>
              <a:buNone/>
              <a:defRPr>
                <a:solidFill>
                  <a:schemeClr val="accent1"/>
                </a:solidFill>
                <a:latin typeface="Arial"/>
                <a:ea typeface="Arial"/>
                <a:cs typeface="Arial"/>
                <a:sym typeface="Arial"/>
              </a:defRPr>
            </a:lvl9pPr>
          </a:lstStyle>
          <a:p/>
        </p:txBody>
      </p:sp>
      <p:sp>
        <p:nvSpPr>
          <p:cNvPr id="51" name="Google Shape;51;p11"/>
          <p:cNvSpPr txBox="1"/>
          <p:nvPr>
            <p:ph idx="2"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2" name="Google Shape;52;p11"/>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55" name="Google Shape;55;p12"/>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6" name="Google Shape;56;p12"/>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57" name="Google Shape;57;p12"/>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58" name="Shape 5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61" name="Google Shape;61;p14"/>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62" name="Google Shape;62;p14"/>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3" name="Google Shape;63;p14"/>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66" name="Google Shape;66;p15"/>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7" name="Google Shape;67;p15"/>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6"/>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0" name="Google Shape;70;p16"/>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71" name="Google Shape;71;p16"/>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7"/>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74" name="Google Shape;74;p17"/>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75" name="Google Shape;75;p17"/>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6" name="Google Shape;76;p17"/>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8"/>
          <p:cNvSpPr txBox="1"/>
          <p:nvPr/>
        </p:nvSpPr>
        <p:spPr>
          <a:xfrm>
            <a:off x="1160400" y="3195450"/>
            <a:ext cx="21906301" cy="13512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79" name="Google Shape;79;p18"/>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80" name="Google Shape;80;p18"/>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1" name="Google Shape;81;p18"/>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4" name="Google Shape;84;p19"/>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85" name="Google Shape;85;p19"/>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1"/>
                </a:solidFill>
                <a:latin typeface="Arial"/>
                <a:ea typeface="Arial"/>
                <a:cs typeface="Arial"/>
                <a:sym typeface="Arial"/>
              </a:defRPr>
            </a:lvl2pPr>
            <a:lvl3pPr lvl="2" algn="l">
              <a:lnSpc>
                <a:spcPct val="100000"/>
              </a:lnSpc>
              <a:spcBef>
                <a:spcPts val="0"/>
              </a:spcBef>
              <a:spcAft>
                <a:spcPts val="0"/>
              </a:spcAft>
              <a:buSzPts val="3600"/>
              <a:buNone/>
              <a:defRPr>
                <a:solidFill>
                  <a:schemeClr val="accent1"/>
                </a:solidFill>
                <a:latin typeface="Arial"/>
                <a:ea typeface="Arial"/>
                <a:cs typeface="Arial"/>
                <a:sym typeface="Arial"/>
              </a:defRPr>
            </a:lvl3pPr>
            <a:lvl4pPr lvl="3" algn="l">
              <a:lnSpc>
                <a:spcPct val="100000"/>
              </a:lnSpc>
              <a:spcBef>
                <a:spcPts val="0"/>
              </a:spcBef>
              <a:spcAft>
                <a:spcPts val="0"/>
              </a:spcAft>
              <a:buSzPts val="3600"/>
              <a:buNone/>
              <a:defRPr>
                <a:solidFill>
                  <a:schemeClr val="accent1"/>
                </a:solidFill>
                <a:latin typeface="Arial"/>
                <a:ea typeface="Arial"/>
                <a:cs typeface="Arial"/>
                <a:sym typeface="Arial"/>
              </a:defRPr>
            </a:lvl4pPr>
            <a:lvl5pPr lvl="4" algn="l">
              <a:lnSpc>
                <a:spcPct val="100000"/>
              </a:lnSpc>
              <a:spcBef>
                <a:spcPts val="0"/>
              </a:spcBef>
              <a:spcAft>
                <a:spcPts val="0"/>
              </a:spcAft>
              <a:buSzPts val="3000"/>
              <a:buNone/>
              <a:defRPr>
                <a:solidFill>
                  <a:schemeClr val="accent1"/>
                </a:solidFill>
                <a:latin typeface="Arial"/>
                <a:ea typeface="Arial"/>
                <a:cs typeface="Arial"/>
                <a:sym typeface="Arial"/>
              </a:defRPr>
            </a:lvl5pPr>
            <a:lvl6pPr lvl="5" algn="l">
              <a:lnSpc>
                <a:spcPct val="100000"/>
              </a:lnSpc>
              <a:spcBef>
                <a:spcPts val="0"/>
              </a:spcBef>
              <a:spcAft>
                <a:spcPts val="0"/>
              </a:spcAft>
              <a:buSzPts val="3000"/>
              <a:buNone/>
              <a:defRPr>
                <a:solidFill>
                  <a:schemeClr val="accent1"/>
                </a:solidFill>
                <a:latin typeface="Arial"/>
                <a:ea typeface="Arial"/>
                <a:cs typeface="Arial"/>
                <a:sym typeface="Arial"/>
              </a:defRPr>
            </a:lvl6pPr>
            <a:lvl7pPr lvl="6" algn="l">
              <a:lnSpc>
                <a:spcPct val="100000"/>
              </a:lnSpc>
              <a:spcBef>
                <a:spcPts val="0"/>
              </a:spcBef>
              <a:spcAft>
                <a:spcPts val="0"/>
              </a:spcAft>
              <a:buSzPts val="3000"/>
              <a:buNone/>
              <a:defRPr>
                <a:solidFill>
                  <a:schemeClr val="accent1"/>
                </a:solidFill>
                <a:latin typeface="Arial"/>
                <a:ea typeface="Arial"/>
                <a:cs typeface="Arial"/>
                <a:sym typeface="Arial"/>
              </a:defRPr>
            </a:lvl7pPr>
            <a:lvl8pPr lvl="7" algn="l">
              <a:lnSpc>
                <a:spcPct val="100000"/>
              </a:lnSpc>
              <a:spcBef>
                <a:spcPts val="0"/>
              </a:spcBef>
              <a:spcAft>
                <a:spcPts val="0"/>
              </a:spcAft>
              <a:buSzPts val="3000"/>
              <a:buNone/>
              <a:defRPr>
                <a:solidFill>
                  <a:schemeClr val="accent1"/>
                </a:solidFill>
                <a:latin typeface="Arial"/>
                <a:ea typeface="Arial"/>
                <a:cs typeface="Arial"/>
                <a:sym typeface="Arial"/>
              </a:defRPr>
            </a:lvl8pPr>
            <a:lvl9pPr lvl="8" algn="l">
              <a:lnSpc>
                <a:spcPct val="100000"/>
              </a:lnSpc>
              <a:spcBef>
                <a:spcPts val="0"/>
              </a:spcBef>
              <a:spcAft>
                <a:spcPts val="0"/>
              </a:spcAft>
              <a:buSzPts val="3000"/>
              <a:buNone/>
              <a:defRPr>
                <a:solidFill>
                  <a:schemeClr val="accent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0"/>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88" name="Google Shape;88;p20"/>
          <p:cNvSpPr txBox="1"/>
          <p:nvPr>
            <p:ph idx="1" type="body"/>
          </p:nvPr>
        </p:nvSpPr>
        <p:spPr>
          <a:xfrm>
            <a:off x="1203350" y="3095025"/>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9" name="Google Shape;89;p20"/>
          <p:cNvSpPr txBox="1"/>
          <p:nvPr>
            <p:ph idx="2" type="subTitle"/>
          </p:nvPr>
        </p:nvSpPr>
        <p:spPr>
          <a:xfrm>
            <a:off x="11271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90" name="Google Shape;90;p20"/>
          <p:cNvSpPr txBox="1"/>
          <p:nvPr>
            <p:ph type="title"/>
          </p:nvPr>
        </p:nvSpPr>
        <p:spPr>
          <a:xfrm>
            <a:off x="927050" y="1290125"/>
            <a:ext cx="209363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13" name="Google Shape;13;p3"/>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rgbClr val="F6BA17"/>
                </a:solidFill>
                <a:latin typeface="Arial"/>
                <a:ea typeface="Arial"/>
                <a:cs typeface="Arial"/>
                <a:sym typeface="Arial"/>
              </a:defRPr>
            </a:lvl2pPr>
            <a:lvl3pPr lvl="2" algn="l">
              <a:lnSpc>
                <a:spcPct val="100000"/>
              </a:lnSpc>
              <a:spcBef>
                <a:spcPts val="0"/>
              </a:spcBef>
              <a:spcAft>
                <a:spcPts val="0"/>
              </a:spcAft>
              <a:buSzPts val="3600"/>
              <a:buNone/>
              <a:defRPr>
                <a:solidFill>
                  <a:srgbClr val="F6BA17"/>
                </a:solidFill>
                <a:latin typeface="Arial"/>
                <a:ea typeface="Arial"/>
                <a:cs typeface="Arial"/>
                <a:sym typeface="Arial"/>
              </a:defRPr>
            </a:lvl3pPr>
            <a:lvl4pPr lvl="3" algn="l">
              <a:lnSpc>
                <a:spcPct val="100000"/>
              </a:lnSpc>
              <a:spcBef>
                <a:spcPts val="0"/>
              </a:spcBef>
              <a:spcAft>
                <a:spcPts val="0"/>
              </a:spcAft>
              <a:buSzPts val="3600"/>
              <a:buNone/>
              <a:defRPr>
                <a:solidFill>
                  <a:srgbClr val="F6BA17"/>
                </a:solidFill>
                <a:latin typeface="Arial"/>
                <a:ea typeface="Arial"/>
                <a:cs typeface="Arial"/>
                <a:sym typeface="Arial"/>
              </a:defRPr>
            </a:lvl4pPr>
            <a:lvl5pPr lvl="4" algn="l">
              <a:lnSpc>
                <a:spcPct val="100000"/>
              </a:lnSpc>
              <a:spcBef>
                <a:spcPts val="0"/>
              </a:spcBef>
              <a:spcAft>
                <a:spcPts val="0"/>
              </a:spcAft>
              <a:buSzPts val="3000"/>
              <a:buNone/>
              <a:defRPr>
                <a:solidFill>
                  <a:srgbClr val="F6BA17"/>
                </a:solidFill>
                <a:latin typeface="Arial"/>
                <a:ea typeface="Arial"/>
                <a:cs typeface="Arial"/>
                <a:sym typeface="Arial"/>
              </a:defRPr>
            </a:lvl5pPr>
            <a:lvl6pPr lvl="5" algn="l">
              <a:lnSpc>
                <a:spcPct val="100000"/>
              </a:lnSpc>
              <a:spcBef>
                <a:spcPts val="0"/>
              </a:spcBef>
              <a:spcAft>
                <a:spcPts val="0"/>
              </a:spcAft>
              <a:buSzPts val="3000"/>
              <a:buNone/>
              <a:defRPr>
                <a:solidFill>
                  <a:srgbClr val="F6BA17"/>
                </a:solidFill>
                <a:latin typeface="Arial"/>
                <a:ea typeface="Arial"/>
                <a:cs typeface="Arial"/>
                <a:sym typeface="Arial"/>
              </a:defRPr>
            </a:lvl6pPr>
            <a:lvl7pPr lvl="6" algn="l">
              <a:lnSpc>
                <a:spcPct val="100000"/>
              </a:lnSpc>
              <a:spcBef>
                <a:spcPts val="0"/>
              </a:spcBef>
              <a:spcAft>
                <a:spcPts val="0"/>
              </a:spcAft>
              <a:buSzPts val="3000"/>
              <a:buNone/>
              <a:defRPr>
                <a:solidFill>
                  <a:srgbClr val="F6BA17"/>
                </a:solidFill>
                <a:latin typeface="Arial"/>
                <a:ea typeface="Arial"/>
                <a:cs typeface="Arial"/>
                <a:sym typeface="Arial"/>
              </a:defRPr>
            </a:lvl7pPr>
            <a:lvl8pPr lvl="7" algn="l">
              <a:lnSpc>
                <a:spcPct val="100000"/>
              </a:lnSpc>
              <a:spcBef>
                <a:spcPts val="0"/>
              </a:spcBef>
              <a:spcAft>
                <a:spcPts val="0"/>
              </a:spcAft>
              <a:buSzPts val="3000"/>
              <a:buNone/>
              <a:defRPr>
                <a:solidFill>
                  <a:srgbClr val="F6BA17"/>
                </a:solidFill>
                <a:latin typeface="Arial"/>
                <a:ea typeface="Arial"/>
                <a:cs typeface="Arial"/>
                <a:sym typeface="Arial"/>
              </a:defRPr>
            </a:lvl8pPr>
            <a:lvl9pPr lvl="8" algn="l">
              <a:lnSpc>
                <a:spcPct val="100000"/>
              </a:lnSpc>
              <a:spcBef>
                <a:spcPts val="0"/>
              </a:spcBef>
              <a:spcAft>
                <a:spcPts val="0"/>
              </a:spcAft>
              <a:buSzPts val="3000"/>
              <a:buNone/>
              <a:defRPr>
                <a:solidFill>
                  <a:srgbClr val="F6BA17"/>
                </a:solidFill>
                <a:latin typeface="Arial"/>
                <a:ea typeface="Arial"/>
                <a:cs typeface="Arial"/>
                <a:sym typeface="Arial"/>
              </a:defRPr>
            </a:lvl9pPr>
          </a:lstStyle>
          <a:p/>
        </p:txBody>
      </p:sp>
      <p:sp>
        <p:nvSpPr>
          <p:cNvPr id="14" name="Google Shape;14;p3"/>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1"/>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chemeClr val="dk2"/>
              </a:solidFill>
              <a:latin typeface="Helvetica Neue"/>
              <a:ea typeface="Helvetica Neue"/>
              <a:cs typeface="Helvetica Neue"/>
              <a:sym typeface="Helvetica Neue"/>
            </a:endParaRPr>
          </a:p>
        </p:txBody>
      </p:sp>
      <p:sp>
        <p:nvSpPr>
          <p:cNvPr id="93" name="Google Shape;93;p21"/>
          <p:cNvSpPr txBox="1"/>
          <p:nvPr>
            <p:ph idx="1" type="body"/>
          </p:nvPr>
        </p:nvSpPr>
        <p:spPr>
          <a:xfrm>
            <a:off x="1203350" y="4249150"/>
            <a:ext cx="88350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4" name="Google Shape;94;p21"/>
          <p:cNvSpPr txBox="1"/>
          <p:nvPr>
            <p:ph type="title"/>
          </p:nvPr>
        </p:nvSpPr>
        <p:spPr>
          <a:xfrm>
            <a:off x="927050" y="1290125"/>
            <a:ext cx="93876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95" name="Google Shape;95;p21"/>
          <p:cNvSpPr txBox="1"/>
          <p:nvPr>
            <p:ph idx="2" type="subTitle"/>
          </p:nvPr>
        </p:nvSpPr>
        <p:spPr>
          <a:xfrm>
            <a:off x="1127150" y="3035275"/>
            <a:ext cx="8835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rgbClr val="75787B"/>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96" name="Google Shape;96;p21"/>
          <p:cNvSpPr/>
          <p:nvPr/>
        </p:nvSpPr>
        <p:spPr>
          <a:xfrm>
            <a:off x="12262975" y="12150"/>
            <a:ext cx="12120900" cy="13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99" name="Google Shape;99;p22"/>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highlight>
                  <a:schemeClr val="accent1"/>
                </a:highlight>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102" name="Google Shape;102;p23"/>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105" name="Google Shape;105;p24"/>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108" name="Google Shape;108;p25"/>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17" name="Google Shape;17;p4"/>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18" name="Google Shape;18;p4"/>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21" name="Google Shape;21;p5"/>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22" name="Google Shape;22;p5"/>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25" name="Google Shape;25;p6"/>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26" name="Google Shape;26;p6"/>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29" name="Google Shape;29;p7"/>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30" name="Google Shape;30;p7"/>
          <p:cNvSpPr txBox="1"/>
          <p:nvPr>
            <p:ph idx="1"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rgbClr val="1A73E8"/>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31" name="Google Shape;31;p7"/>
          <p:cNvSpPr txBox="1"/>
          <p:nvPr>
            <p:ph idx="2"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34" name="Google Shape;34;p8"/>
          <p:cNvSpPr txBox="1"/>
          <p:nvPr/>
        </p:nvSpPr>
        <p:spPr>
          <a:xfrm>
            <a:off x="0" y="0"/>
            <a:ext cx="3000000" cy="822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8"/>
          <p:cNvSpPr txBox="1"/>
          <p:nvPr>
            <p:ph idx="1"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6" name="Google Shape;36;p8"/>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37" name="Google Shape;37;p8"/>
          <p:cNvSpPr txBox="1"/>
          <p:nvPr>
            <p:ph idx="2"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40" name="Google Shape;40;p9"/>
          <p:cNvSpPr txBox="1"/>
          <p:nvPr>
            <p:ph idx="1"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1" name="Google Shape;41;p9"/>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42" name="Google Shape;42;p9"/>
          <p:cNvSpPr txBox="1"/>
          <p:nvPr>
            <p:ph idx="2"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45" name="Google Shape;45;p10"/>
          <p:cNvSpPr txBox="1"/>
          <p:nvPr>
            <p:ph idx="1"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6" name="Google Shape;46;p10"/>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47" name="Google Shape;47;p10"/>
          <p:cNvSpPr txBox="1"/>
          <p:nvPr>
            <p:ph idx="2"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1" cy="1527300"/>
          </a:xfrm>
          <a:prstGeom prst="rect">
            <a:avLst/>
          </a:prstGeom>
          <a:noFill/>
          <a:ln>
            <a:noFill/>
          </a:ln>
        </p:spPr>
        <p:txBody>
          <a:bodyPr anchorCtr="0" anchor="t" bIns="243800" lIns="243800" spcFirstLastPara="1" rIns="243800" wrap="square" tIns="243800">
            <a:normAutofit/>
          </a:bodyPr>
          <a:lstStyle>
            <a:lvl1pPr lvl="0"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9pPr>
          </a:lstStyle>
          <a:p/>
        </p:txBody>
      </p:sp>
      <p:sp>
        <p:nvSpPr>
          <p:cNvPr id="7" name="Google Shape;7;p1"/>
          <p:cNvSpPr txBox="1"/>
          <p:nvPr>
            <p:ph idx="12" type="sldNum"/>
          </p:nvPr>
        </p:nvSpPr>
        <p:spPr>
          <a:xfrm>
            <a:off x="22593220" y="12435245"/>
            <a:ext cx="1463100" cy="1049700"/>
          </a:xfrm>
          <a:prstGeom prst="rect">
            <a:avLst/>
          </a:prstGeom>
          <a:noFill/>
          <a:ln>
            <a:noFill/>
          </a:ln>
        </p:spPr>
        <p:txBody>
          <a:bodyPr anchorCtr="0" anchor="ctr" bIns="243800" lIns="243800" spcFirstLastPara="1" rIns="243800" wrap="square" tIns="243800">
            <a:normAutofit/>
          </a:bodyPr>
          <a:lstStyle>
            <a:lvl1pPr indent="0" lvl="0"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idx="1" type="body"/>
          </p:nvPr>
        </p:nvSpPr>
        <p:spPr>
          <a:xfrm>
            <a:off x="1203350" y="3095025"/>
            <a:ext cx="21906301" cy="6407100"/>
          </a:xfrm>
          <a:prstGeom prst="rect">
            <a:avLst/>
          </a:prstGeom>
          <a:noFill/>
          <a:ln>
            <a:noFill/>
          </a:ln>
        </p:spPr>
        <p:txBody>
          <a:bodyPr anchorCtr="0" anchor="t" bIns="91425" lIns="91425" spcFirstLastPara="1" rIns="91425" wrap="square" tIns="91425">
            <a:spAutoFit/>
          </a:bodyPr>
          <a:lstStyle>
            <a:lvl1pPr indent="-533400" lvl="0" marL="457200" marR="0" rtl="0" algn="l">
              <a:lnSpc>
                <a:spcPct val="100000"/>
              </a:lnSpc>
              <a:spcBef>
                <a:spcPts val="0"/>
              </a:spcBef>
              <a:spcAft>
                <a:spcPts val="0"/>
              </a:spcAft>
              <a:buClr>
                <a:schemeClr val="dk2"/>
              </a:buClr>
              <a:buSzPts val="4800"/>
              <a:buFont typeface="Open Sans Light"/>
              <a:buChar char="●"/>
              <a:defRPr b="0" i="0" sz="4800" u="none" cap="none" strike="noStrike">
                <a:solidFill>
                  <a:schemeClr val="dk2"/>
                </a:solidFill>
                <a:latin typeface="Open Sans Light"/>
                <a:ea typeface="Open Sans Light"/>
                <a:cs typeface="Open Sans Light"/>
                <a:sym typeface="Open Sans Light"/>
              </a:defRPr>
            </a:lvl1pPr>
            <a:lvl2pPr indent="-533400" lvl="1" marL="914400" marR="0" rtl="0" algn="l">
              <a:lnSpc>
                <a:spcPct val="100000"/>
              </a:lnSpc>
              <a:spcBef>
                <a:spcPts val="0"/>
              </a:spcBef>
              <a:spcAft>
                <a:spcPts val="0"/>
              </a:spcAft>
              <a:buClr>
                <a:schemeClr val="dk2"/>
              </a:buClr>
              <a:buSzPts val="4800"/>
              <a:buFont typeface="Open Sans Light"/>
              <a:buChar char="○"/>
              <a:defRPr b="0" i="0" sz="4800" u="none" cap="none" strike="noStrike">
                <a:solidFill>
                  <a:schemeClr val="dk2"/>
                </a:solidFill>
                <a:latin typeface="Open Sans Light"/>
                <a:ea typeface="Open Sans Light"/>
                <a:cs typeface="Open Sans Light"/>
                <a:sym typeface="Open Sans Light"/>
              </a:defRPr>
            </a:lvl2pPr>
            <a:lvl3pPr indent="-457200" lvl="2" marL="1371600" marR="0" rtl="0" algn="l">
              <a:lnSpc>
                <a:spcPct val="100000"/>
              </a:lnSpc>
              <a:spcBef>
                <a:spcPts val="0"/>
              </a:spcBef>
              <a:spcAft>
                <a:spcPts val="0"/>
              </a:spcAft>
              <a:buClr>
                <a:schemeClr val="dk2"/>
              </a:buClr>
              <a:buSzPts val="3600"/>
              <a:buFont typeface="Open Sans Light"/>
              <a:buChar char="■"/>
              <a:defRPr b="0" i="0" sz="3600" u="none" cap="none" strike="noStrike">
                <a:solidFill>
                  <a:schemeClr val="dk2"/>
                </a:solidFill>
                <a:latin typeface="Open Sans Light"/>
                <a:ea typeface="Open Sans Light"/>
                <a:cs typeface="Open Sans Light"/>
                <a:sym typeface="Open Sans Light"/>
              </a:defRPr>
            </a:lvl3pPr>
            <a:lvl4pPr indent="-457200" lvl="3" marL="1828800" marR="0" rtl="0" algn="l">
              <a:lnSpc>
                <a:spcPct val="100000"/>
              </a:lnSpc>
              <a:spcBef>
                <a:spcPts val="0"/>
              </a:spcBef>
              <a:spcAft>
                <a:spcPts val="0"/>
              </a:spcAft>
              <a:buClr>
                <a:schemeClr val="dk2"/>
              </a:buClr>
              <a:buSzPts val="3600"/>
              <a:buFont typeface="Open Sans Light"/>
              <a:buChar char="●"/>
              <a:defRPr b="0" i="0" sz="3600" u="none" cap="none" strike="noStrike">
                <a:solidFill>
                  <a:schemeClr val="dk2"/>
                </a:solidFill>
                <a:latin typeface="Open Sans Light"/>
                <a:ea typeface="Open Sans Light"/>
                <a:cs typeface="Open Sans Light"/>
                <a:sym typeface="Open Sans Light"/>
              </a:defRPr>
            </a:lvl4pPr>
            <a:lvl5pPr indent="-419100" lvl="4" marL="22860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5pPr>
            <a:lvl6pPr indent="-419100" lvl="5" marL="27432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6pPr>
            <a:lvl7pPr indent="-419100" lvl="6" marL="32004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7pPr>
            <a:lvl8pPr indent="-419100" lvl="7" marL="36576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8pPr>
            <a:lvl9pPr indent="-419100" lvl="8" marL="41148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hyperlink" Target="https://www.linkedin.com/in/vincent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hyperlink" Target="https://twitter.com/abdoulayegk" TargetMode="External"/><Relationship Id="rId6" Type="http://schemas.openxmlformats.org/officeDocument/2006/relationships/hyperlink" Target="https://github.com/abdoulayegk/ml-worksho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2427925" y="4513800"/>
            <a:ext cx="14310600" cy="1154400"/>
          </a:xfrm>
          <a:prstGeom prst="rect">
            <a:avLst/>
          </a:prstGeom>
          <a:noFill/>
          <a:ln>
            <a:noFill/>
          </a:ln>
        </p:spPr>
        <p:txBody>
          <a:bodyPr anchorCtr="0" anchor="t" bIns="243800" lIns="243800" spcFirstLastPara="1" rIns="243800" wrap="square" tIns="243800">
            <a:spAutoFit/>
          </a:bodyPr>
          <a:lstStyle/>
          <a:p>
            <a:pPr indent="0" lvl="0" marL="0" rtl="0" algn="ctr">
              <a:spcBef>
                <a:spcPts val="0"/>
              </a:spcBef>
              <a:spcAft>
                <a:spcPts val="0"/>
              </a:spcAft>
              <a:buNone/>
            </a:pPr>
            <a:r>
              <a:rPr b="1" lang="en-US" sz="4300"/>
              <a:t>Intro to  Data Science and Analysis using python</a:t>
            </a:r>
            <a:endParaRPr sz="4300"/>
          </a:p>
        </p:txBody>
      </p:sp>
      <p:sp>
        <p:nvSpPr>
          <p:cNvPr id="114" name="Google Shape;114;p26"/>
          <p:cNvSpPr txBox="1"/>
          <p:nvPr>
            <p:ph idx="1" type="subTitle"/>
          </p:nvPr>
        </p:nvSpPr>
        <p:spPr>
          <a:xfrm>
            <a:off x="6476000" y="8096125"/>
            <a:ext cx="10002000" cy="141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Abdoulaye Balde</a:t>
            </a:r>
            <a:endParaRPr/>
          </a:p>
          <a:p>
            <a:pPr indent="0" lvl="0" marL="0" rtl="0" algn="l">
              <a:lnSpc>
                <a:spcPct val="100000"/>
              </a:lnSpc>
              <a:spcBef>
                <a:spcPts val="0"/>
              </a:spcBef>
              <a:spcAft>
                <a:spcPts val="0"/>
              </a:spcAft>
              <a:buSzPts val="4800"/>
              <a:buNone/>
            </a:pPr>
            <a:r>
              <a:rPr lang="en-US"/>
              <a:t>@abdoulayegk</a:t>
            </a:r>
            <a:endParaRPr/>
          </a:p>
        </p:txBody>
      </p:sp>
      <p:sp>
        <p:nvSpPr>
          <p:cNvPr id="115" name="Google Shape;115;p26"/>
          <p:cNvSpPr txBox="1"/>
          <p:nvPr>
            <p:ph idx="2" type="subTitle"/>
          </p:nvPr>
        </p:nvSpPr>
        <p:spPr>
          <a:xfrm>
            <a:off x="2663900" y="6090325"/>
            <a:ext cx="105483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Python for Data Science</a:t>
            </a:r>
            <a:endParaRPr/>
          </a:p>
        </p:txBody>
      </p:sp>
      <p:pic>
        <p:nvPicPr>
          <p:cNvPr id="116" name="Google Shape;116;p26"/>
          <p:cNvPicPr preferRelativeResize="0"/>
          <p:nvPr/>
        </p:nvPicPr>
        <p:blipFill>
          <a:blip r:embed="rId3">
            <a:alphaModFix/>
          </a:blip>
          <a:stretch>
            <a:fillRect/>
          </a:stretch>
        </p:blipFill>
        <p:spPr>
          <a:xfrm>
            <a:off x="2226175" y="7013725"/>
            <a:ext cx="3228975" cy="4086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idx="1" type="body"/>
          </p:nvPr>
        </p:nvSpPr>
        <p:spPr>
          <a:xfrm>
            <a:off x="1149500" y="4079650"/>
            <a:ext cx="21906300" cy="676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400">
                <a:solidFill>
                  <a:schemeClr val="dk1"/>
                </a:solidFill>
                <a:latin typeface="Arial"/>
                <a:ea typeface="Arial"/>
                <a:cs typeface="Arial"/>
                <a:sym typeface="Arial"/>
              </a:rPr>
              <a:t> Data science is mostly applied in the context of an organization. </a:t>
            </a:r>
            <a:endParaRPr sz="44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400">
                <a:solidFill>
                  <a:schemeClr val="dk1"/>
                </a:solidFill>
                <a:latin typeface="Arial"/>
                <a:ea typeface="Arial"/>
                <a:cs typeface="Arial"/>
                <a:sym typeface="Arial"/>
              </a:rPr>
              <a:t>When the business asks you to perform a data science project, </a:t>
            </a:r>
            <a:endParaRPr sz="44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400">
                <a:solidFill>
                  <a:schemeClr val="dk1"/>
                </a:solidFill>
                <a:latin typeface="Arial"/>
                <a:ea typeface="Arial"/>
                <a:cs typeface="Arial"/>
                <a:sym typeface="Arial"/>
              </a:rPr>
              <a:t>you’ll first prepare a project charter. </a:t>
            </a:r>
            <a:endParaRPr sz="44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400">
                <a:solidFill>
                  <a:schemeClr val="dk1"/>
                </a:solidFill>
                <a:latin typeface="Arial"/>
                <a:ea typeface="Arial"/>
                <a:cs typeface="Arial"/>
                <a:sym typeface="Arial"/>
              </a:rPr>
              <a:t>This charter contains information such as what you’re going to research, </a:t>
            </a:r>
            <a:endParaRPr sz="44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400">
                <a:solidFill>
                  <a:schemeClr val="dk1"/>
                </a:solidFill>
                <a:latin typeface="Arial"/>
                <a:ea typeface="Arial"/>
                <a:cs typeface="Arial"/>
                <a:sym typeface="Arial"/>
              </a:rPr>
              <a:t>how the company benefits from that?</a:t>
            </a:r>
            <a:endParaRPr sz="44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400">
                <a:solidFill>
                  <a:schemeClr val="dk1"/>
                </a:solidFill>
                <a:latin typeface="Arial"/>
                <a:ea typeface="Arial"/>
                <a:cs typeface="Arial"/>
                <a:sym typeface="Arial"/>
              </a:rPr>
              <a:t>what data and resources to use?</a:t>
            </a:r>
            <a:endParaRPr sz="4400">
              <a:solidFill>
                <a:schemeClr val="dk1"/>
              </a:solidFill>
              <a:latin typeface="Arial"/>
              <a:ea typeface="Arial"/>
              <a:cs typeface="Arial"/>
              <a:sym typeface="Arial"/>
            </a:endParaRPr>
          </a:p>
          <a:p>
            <a:pPr indent="0" lvl="0" marL="0" rtl="0" algn="l">
              <a:lnSpc>
                <a:spcPct val="115000"/>
              </a:lnSpc>
              <a:spcBef>
                <a:spcPts val="1600"/>
              </a:spcBef>
              <a:spcAft>
                <a:spcPts val="1600"/>
              </a:spcAft>
              <a:buNone/>
            </a:pPr>
            <a:r>
              <a:rPr lang="en-US" sz="4400">
                <a:solidFill>
                  <a:schemeClr val="dk1"/>
                </a:solidFill>
                <a:latin typeface="Arial"/>
                <a:ea typeface="Arial"/>
                <a:cs typeface="Arial"/>
                <a:sym typeface="Arial"/>
              </a:rPr>
              <a:t>you need, a timetable, and deliverables.</a:t>
            </a:r>
            <a:endParaRPr sz="7600">
              <a:solidFill>
                <a:schemeClr val="dk1"/>
              </a:solidFill>
            </a:endParaRPr>
          </a:p>
        </p:txBody>
      </p:sp>
      <p:sp>
        <p:nvSpPr>
          <p:cNvPr id="177" name="Google Shape;177;p35"/>
          <p:cNvSpPr txBox="1"/>
          <p:nvPr>
            <p:ph type="title"/>
          </p:nvPr>
        </p:nvSpPr>
        <p:spPr>
          <a:xfrm>
            <a:off x="893050" y="1290125"/>
            <a:ext cx="21956100" cy="13698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b="1" lang="en-US" sz="5700"/>
              <a:t>1. Setting the research goal Setting the research goal</a:t>
            </a:r>
            <a:endParaRPr sz="1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6"/>
          <p:cNvSpPr txBox="1"/>
          <p:nvPr>
            <p:ph type="title"/>
          </p:nvPr>
        </p:nvSpPr>
        <p:spPr>
          <a:xfrm>
            <a:off x="786725" y="1077475"/>
            <a:ext cx="21956100" cy="1923900"/>
          </a:xfrm>
          <a:prstGeom prst="rect">
            <a:avLst/>
          </a:prstGeom>
          <a:noFill/>
          <a:ln>
            <a:noFill/>
          </a:ln>
        </p:spPr>
        <p:txBody>
          <a:bodyPr anchorCtr="0" anchor="t" bIns="243800" lIns="243800" spcFirstLastPara="1" rIns="243800" wrap="square" tIns="243800">
            <a:spAutoFit/>
          </a:bodyPr>
          <a:lstStyle/>
          <a:p>
            <a:pPr indent="457200" lvl="0" marL="2743200" rtl="0" algn="l">
              <a:spcBef>
                <a:spcPts val="0"/>
              </a:spcBef>
              <a:spcAft>
                <a:spcPts val="0"/>
              </a:spcAft>
              <a:buNone/>
            </a:pPr>
            <a:r>
              <a:rPr b="1" lang="en-US" sz="3000">
                <a:solidFill>
                  <a:schemeClr val="lt1"/>
                </a:solidFill>
              </a:rPr>
              <a:t>2. Retrieving data</a:t>
            </a:r>
            <a:endParaRPr b="1" sz="3000">
              <a:solidFill>
                <a:schemeClr val="lt1"/>
              </a:solidFill>
            </a:endParaRPr>
          </a:p>
          <a:p>
            <a:pPr indent="457200" lvl="0" marL="2743200" rtl="0" algn="l">
              <a:spcBef>
                <a:spcPts val="0"/>
              </a:spcBef>
              <a:spcAft>
                <a:spcPts val="0"/>
              </a:spcAft>
              <a:buNone/>
            </a:pPr>
            <a:r>
              <a:rPr b="1" lang="en-US" sz="6300"/>
              <a:t>2. Retrieving data</a:t>
            </a:r>
            <a:endParaRPr sz="12600"/>
          </a:p>
        </p:txBody>
      </p:sp>
      <p:sp>
        <p:nvSpPr>
          <p:cNvPr id="183" name="Google Shape;183;p36"/>
          <p:cNvSpPr txBox="1"/>
          <p:nvPr>
            <p:ph idx="1" type="body"/>
          </p:nvPr>
        </p:nvSpPr>
        <p:spPr>
          <a:xfrm>
            <a:off x="1149500" y="4079650"/>
            <a:ext cx="21906300" cy="56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500">
                <a:solidFill>
                  <a:schemeClr val="dk1"/>
                </a:solidFill>
                <a:latin typeface="Arial"/>
                <a:ea typeface="Arial"/>
                <a:cs typeface="Arial"/>
                <a:sym typeface="Arial"/>
              </a:rPr>
              <a:t>The second step is to collect data. You’ve stated in the project charter which</a:t>
            </a:r>
            <a:endParaRPr sz="45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500">
                <a:solidFill>
                  <a:schemeClr val="dk1"/>
                </a:solidFill>
                <a:latin typeface="Arial"/>
                <a:ea typeface="Arial"/>
                <a:cs typeface="Arial"/>
                <a:sym typeface="Arial"/>
              </a:rPr>
              <a:t> data you need and where you can find it. </a:t>
            </a:r>
            <a:endParaRPr sz="45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500">
                <a:solidFill>
                  <a:schemeClr val="dk1"/>
                </a:solidFill>
                <a:latin typeface="Arial"/>
                <a:ea typeface="Arial"/>
                <a:cs typeface="Arial"/>
                <a:sym typeface="Arial"/>
              </a:rPr>
              <a:t>In this step you ensure that you can use the data in your program, which means checking the existence of, quality, and access to the data.</a:t>
            </a:r>
            <a:endParaRPr sz="45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500">
                <a:solidFill>
                  <a:schemeClr val="dk1"/>
                </a:solidFill>
                <a:latin typeface="Arial"/>
                <a:ea typeface="Arial"/>
                <a:cs typeface="Arial"/>
                <a:sym typeface="Arial"/>
              </a:rPr>
              <a:t>Data can also be delivered by third-party companies and takes many forms ranging</a:t>
            </a:r>
            <a:endParaRPr sz="4500">
              <a:solidFill>
                <a:schemeClr val="dk1"/>
              </a:solidFill>
              <a:latin typeface="Arial"/>
              <a:ea typeface="Arial"/>
              <a:cs typeface="Arial"/>
              <a:sym typeface="Arial"/>
            </a:endParaRPr>
          </a:p>
          <a:p>
            <a:pPr indent="0" lvl="0" marL="0" rtl="0" algn="l">
              <a:lnSpc>
                <a:spcPct val="115000"/>
              </a:lnSpc>
              <a:spcBef>
                <a:spcPts val="1600"/>
              </a:spcBef>
              <a:spcAft>
                <a:spcPts val="1600"/>
              </a:spcAft>
              <a:buNone/>
            </a:pPr>
            <a:r>
              <a:rPr lang="en-US" sz="4500">
                <a:solidFill>
                  <a:schemeClr val="dk1"/>
                </a:solidFill>
                <a:latin typeface="Arial"/>
                <a:ea typeface="Arial"/>
                <a:cs typeface="Arial"/>
                <a:sym typeface="Arial"/>
              </a:rPr>
              <a:t>from Excel spreadsheets to different types of databases.</a:t>
            </a:r>
            <a:endParaRPr sz="77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893050" y="1290125"/>
            <a:ext cx="21956100" cy="1293000"/>
          </a:xfrm>
          <a:prstGeom prst="rect">
            <a:avLst/>
          </a:prstGeom>
          <a:noFill/>
          <a:ln>
            <a:noFill/>
          </a:ln>
        </p:spPr>
        <p:txBody>
          <a:bodyPr anchorCtr="0" anchor="t" bIns="243800" lIns="243800" spcFirstLastPara="1" rIns="243800" wrap="square" tIns="243800">
            <a:spAutoFit/>
          </a:bodyPr>
          <a:lstStyle/>
          <a:p>
            <a:pPr indent="457200" lvl="0" marL="2286000" rtl="0" algn="l">
              <a:spcBef>
                <a:spcPts val="0"/>
              </a:spcBef>
              <a:spcAft>
                <a:spcPts val="0"/>
              </a:spcAft>
              <a:buNone/>
            </a:pPr>
            <a:r>
              <a:rPr lang="en-US" sz="5200"/>
              <a:t>3. </a:t>
            </a:r>
            <a:r>
              <a:rPr b="1" lang="en-US" sz="5200"/>
              <a:t>Data preparation</a:t>
            </a:r>
            <a:endParaRPr sz="12100"/>
          </a:p>
        </p:txBody>
      </p:sp>
      <p:sp>
        <p:nvSpPr>
          <p:cNvPr id="189" name="Google Shape;189;p37"/>
          <p:cNvSpPr txBox="1"/>
          <p:nvPr>
            <p:ph idx="1" type="body"/>
          </p:nvPr>
        </p:nvSpPr>
        <p:spPr>
          <a:xfrm>
            <a:off x="744275" y="4079650"/>
            <a:ext cx="22311600" cy="60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300">
                <a:solidFill>
                  <a:srgbClr val="284F7D"/>
                </a:solidFill>
                <a:latin typeface="Arial"/>
                <a:ea typeface="Arial"/>
                <a:cs typeface="Arial"/>
                <a:sym typeface="Arial"/>
              </a:rPr>
              <a:t>Data collection is an error-prone process; in this phase you enhance the quality </a:t>
            </a:r>
            <a:endParaRPr sz="4300">
              <a:solidFill>
                <a:srgbClr val="284F7D"/>
              </a:solidFill>
              <a:latin typeface="Arial"/>
              <a:ea typeface="Arial"/>
              <a:cs typeface="Arial"/>
              <a:sym typeface="Arial"/>
            </a:endParaRPr>
          </a:p>
          <a:p>
            <a:pPr indent="0" lvl="0" marL="0" rtl="0" algn="l">
              <a:lnSpc>
                <a:spcPct val="115000"/>
              </a:lnSpc>
              <a:spcBef>
                <a:spcPts val="1600"/>
              </a:spcBef>
              <a:spcAft>
                <a:spcPts val="0"/>
              </a:spcAft>
              <a:buNone/>
            </a:pPr>
            <a:r>
              <a:rPr lang="en-US" sz="4300">
                <a:solidFill>
                  <a:srgbClr val="284F7D"/>
                </a:solidFill>
                <a:latin typeface="Arial"/>
                <a:ea typeface="Arial"/>
                <a:cs typeface="Arial"/>
                <a:sym typeface="Arial"/>
              </a:rPr>
              <a:t>of the data and prepare it for use in subsequent steps. </a:t>
            </a:r>
            <a:endParaRPr sz="4300">
              <a:solidFill>
                <a:srgbClr val="284F7D"/>
              </a:solidFill>
              <a:latin typeface="Arial"/>
              <a:ea typeface="Arial"/>
              <a:cs typeface="Arial"/>
              <a:sym typeface="Arial"/>
            </a:endParaRPr>
          </a:p>
          <a:p>
            <a:pPr indent="0" lvl="0" marL="0" rtl="0" algn="l">
              <a:lnSpc>
                <a:spcPct val="115000"/>
              </a:lnSpc>
              <a:spcBef>
                <a:spcPts val="1600"/>
              </a:spcBef>
              <a:spcAft>
                <a:spcPts val="0"/>
              </a:spcAft>
              <a:buNone/>
            </a:pPr>
            <a:r>
              <a:rPr lang="en-US" sz="4300">
                <a:solidFill>
                  <a:srgbClr val="284F7D"/>
                </a:solidFill>
                <a:latin typeface="Arial"/>
                <a:ea typeface="Arial"/>
                <a:cs typeface="Arial"/>
                <a:sym typeface="Arial"/>
              </a:rPr>
              <a:t>This phase consists of three sub-phases: </a:t>
            </a:r>
            <a:endParaRPr sz="4300">
              <a:solidFill>
                <a:srgbClr val="284F7D"/>
              </a:solidFill>
              <a:latin typeface="Arial"/>
              <a:ea typeface="Arial"/>
              <a:cs typeface="Arial"/>
              <a:sym typeface="Arial"/>
            </a:endParaRPr>
          </a:p>
          <a:p>
            <a:pPr indent="0" lvl="0" marL="0" rtl="0" algn="l">
              <a:lnSpc>
                <a:spcPct val="115000"/>
              </a:lnSpc>
              <a:spcBef>
                <a:spcPts val="1600"/>
              </a:spcBef>
              <a:spcAft>
                <a:spcPts val="1600"/>
              </a:spcAft>
              <a:buNone/>
            </a:pPr>
            <a:r>
              <a:rPr lang="en-US" sz="4300">
                <a:solidFill>
                  <a:srgbClr val="284F7D"/>
                </a:solidFill>
                <a:latin typeface="Arial"/>
                <a:ea typeface="Arial"/>
                <a:cs typeface="Arial"/>
                <a:sym typeface="Arial"/>
              </a:rPr>
              <a:t>data cleansing removes false values from a data source and inconsistencies across data sources, data integration enriches data sources by combining information from multiple data sources, and data transformation ensures that the data is in a suitable format for use in your models.</a:t>
            </a:r>
            <a:endParaRPr sz="7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8"/>
          <p:cNvSpPr txBox="1"/>
          <p:nvPr>
            <p:ph type="title"/>
          </p:nvPr>
        </p:nvSpPr>
        <p:spPr>
          <a:xfrm>
            <a:off x="893050" y="1290125"/>
            <a:ext cx="21956100" cy="1416000"/>
          </a:xfrm>
          <a:prstGeom prst="rect">
            <a:avLst/>
          </a:prstGeom>
          <a:noFill/>
          <a:ln>
            <a:noFill/>
          </a:ln>
        </p:spPr>
        <p:txBody>
          <a:bodyPr anchorCtr="0" anchor="t" bIns="243800" lIns="243800" spcFirstLastPara="1" rIns="243800" wrap="square" tIns="243800">
            <a:spAutoFit/>
          </a:bodyPr>
          <a:lstStyle/>
          <a:p>
            <a:pPr indent="457200" lvl="0" marL="1828800" rtl="0" algn="l">
              <a:spcBef>
                <a:spcPts val="0"/>
              </a:spcBef>
              <a:spcAft>
                <a:spcPts val="0"/>
              </a:spcAft>
              <a:buNone/>
            </a:pPr>
            <a:r>
              <a:rPr b="1" lang="en-US" sz="6000"/>
              <a:t>4. Data exploration</a:t>
            </a:r>
            <a:endParaRPr sz="12300"/>
          </a:p>
        </p:txBody>
      </p:sp>
      <p:sp>
        <p:nvSpPr>
          <p:cNvPr id="195" name="Google Shape;195;p38"/>
          <p:cNvSpPr txBox="1"/>
          <p:nvPr>
            <p:ph idx="1" type="body"/>
          </p:nvPr>
        </p:nvSpPr>
        <p:spPr>
          <a:xfrm>
            <a:off x="1149500" y="4079650"/>
            <a:ext cx="21906300" cy="568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700">
                <a:solidFill>
                  <a:schemeClr val="dk1"/>
                </a:solidFill>
                <a:latin typeface="Arial"/>
                <a:ea typeface="Arial"/>
                <a:cs typeface="Arial"/>
                <a:sym typeface="Arial"/>
              </a:rPr>
              <a:t>Data exploration is concerned with building a deeper understanding of your data.</a:t>
            </a:r>
            <a:endParaRPr sz="47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700">
                <a:solidFill>
                  <a:schemeClr val="dk1"/>
                </a:solidFill>
                <a:latin typeface="Arial"/>
                <a:ea typeface="Arial"/>
                <a:cs typeface="Arial"/>
                <a:sym typeface="Arial"/>
              </a:rPr>
              <a:t>You try to understand how variables interact with each other, the distribution of the</a:t>
            </a:r>
            <a:endParaRPr sz="47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700">
                <a:solidFill>
                  <a:schemeClr val="dk1"/>
                </a:solidFill>
                <a:latin typeface="Arial"/>
                <a:ea typeface="Arial"/>
                <a:cs typeface="Arial"/>
                <a:sym typeface="Arial"/>
              </a:rPr>
              <a:t>data, and whether there are outliers. To achieve this you mainly use descriptive statistics, visual techniques, and simple modeling. This step often goes by the abbreviation</a:t>
            </a:r>
            <a:endParaRPr sz="4700">
              <a:solidFill>
                <a:schemeClr val="dk1"/>
              </a:solidFill>
              <a:latin typeface="Arial"/>
              <a:ea typeface="Arial"/>
              <a:cs typeface="Arial"/>
              <a:sym typeface="Arial"/>
            </a:endParaRPr>
          </a:p>
          <a:p>
            <a:pPr indent="0" lvl="0" marL="0" rtl="0" algn="l">
              <a:lnSpc>
                <a:spcPct val="115000"/>
              </a:lnSpc>
              <a:spcBef>
                <a:spcPts val="1600"/>
              </a:spcBef>
              <a:spcAft>
                <a:spcPts val="1600"/>
              </a:spcAft>
              <a:buNone/>
            </a:pPr>
            <a:r>
              <a:rPr lang="en-US" sz="4700">
                <a:solidFill>
                  <a:schemeClr val="dk1"/>
                </a:solidFill>
                <a:latin typeface="Arial"/>
                <a:ea typeface="Arial"/>
                <a:cs typeface="Arial"/>
                <a:sym typeface="Arial"/>
              </a:rPr>
              <a:t>EDA, for Exploratory Data Analysis.</a:t>
            </a:r>
            <a:endParaRPr sz="79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idx="1" type="body"/>
          </p:nvPr>
        </p:nvSpPr>
        <p:spPr>
          <a:xfrm>
            <a:off x="1203350" y="4249150"/>
            <a:ext cx="21906300" cy="599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600">
                <a:solidFill>
                  <a:srgbClr val="434343"/>
                </a:solidFill>
                <a:latin typeface="Arial"/>
                <a:ea typeface="Arial"/>
                <a:cs typeface="Arial"/>
                <a:sym typeface="Arial"/>
              </a:rPr>
              <a:t>In this phase you use models, domain knowledge, and insights about the </a:t>
            </a:r>
            <a:endParaRPr sz="4600">
              <a:solidFill>
                <a:srgbClr val="434343"/>
              </a:solidFill>
              <a:latin typeface="Arial"/>
              <a:ea typeface="Arial"/>
              <a:cs typeface="Arial"/>
              <a:sym typeface="Arial"/>
            </a:endParaRPr>
          </a:p>
          <a:p>
            <a:pPr indent="0" lvl="0" marL="0" rtl="0" algn="l">
              <a:lnSpc>
                <a:spcPct val="115000"/>
              </a:lnSpc>
              <a:spcBef>
                <a:spcPts val="1600"/>
              </a:spcBef>
              <a:spcAft>
                <a:spcPts val="0"/>
              </a:spcAft>
              <a:buNone/>
            </a:pPr>
            <a:r>
              <a:rPr lang="en-US" sz="4600">
                <a:solidFill>
                  <a:srgbClr val="434343"/>
                </a:solidFill>
                <a:latin typeface="Arial"/>
                <a:ea typeface="Arial"/>
                <a:cs typeface="Arial"/>
                <a:sym typeface="Arial"/>
              </a:rPr>
              <a:t>data you found in the previous steps to answer the research question. </a:t>
            </a:r>
            <a:endParaRPr sz="4600">
              <a:solidFill>
                <a:srgbClr val="434343"/>
              </a:solidFill>
              <a:latin typeface="Arial"/>
              <a:ea typeface="Arial"/>
              <a:cs typeface="Arial"/>
              <a:sym typeface="Arial"/>
            </a:endParaRPr>
          </a:p>
          <a:p>
            <a:pPr indent="0" lvl="0" marL="0" rtl="0" algn="l">
              <a:lnSpc>
                <a:spcPct val="115000"/>
              </a:lnSpc>
              <a:spcBef>
                <a:spcPts val="1600"/>
              </a:spcBef>
              <a:spcAft>
                <a:spcPts val="0"/>
              </a:spcAft>
              <a:buNone/>
            </a:pPr>
            <a:r>
              <a:rPr lang="en-US" sz="4600">
                <a:solidFill>
                  <a:srgbClr val="434343"/>
                </a:solidFill>
                <a:latin typeface="Arial"/>
                <a:ea typeface="Arial"/>
                <a:cs typeface="Arial"/>
                <a:sym typeface="Arial"/>
              </a:rPr>
              <a:t>You select a technique from the fields of statistics, machine learning, </a:t>
            </a:r>
            <a:endParaRPr sz="4600">
              <a:solidFill>
                <a:srgbClr val="434343"/>
              </a:solidFill>
              <a:latin typeface="Arial"/>
              <a:ea typeface="Arial"/>
              <a:cs typeface="Arial"/>
              <a:sym typeface="Arial"/>
            </a:endParaRPr>
          </a:p>
          <a:p>
            <a:pPr indent="0" lvl="0" marL="0" rtl="0" algn="l">
              <a:lnSpc>
                <a:spcPct val="115000"/>
              </a:lnSpc>
              <a:spcBef>
                <a:spcPts val="1600"/>
              </a:spcBef>
              <a:spcAft>
                <a:spcPts val="0"/>
              </a:spcAft>
              <a:buNone/>
            </a:pPr>
            <a:r>
              <a:rPr lang="en-US" sz="4600">
                <a:solidFill>
                  <a:srgbClr val="434343"/>
                </a:solidFill>
                <a:latin typeface="Arial"/>
                <a:ea typeface="Arial"/>
                <a:cs typeface="Arial"/>
                <a:sym typeface="Arial"/>
              </a:rPr>
              <a:t>operations research, and so on. Building a model is an iterative process </a:t>
            </a:r>
            <a:endParaRPr sz="4600">
              <a:solidFill>
                <a:srgbClr val="434343"/>
              </a:solidFill>
              <a:latin typeface="Arial"/>
              <a:ea typeface="Arial"/>
              <a:cs typeface="Arial"/>
              <a:sym typeface="Arial"/>
            </a:endParaRPr>
          </a:p>
          <a:p>
            <a:pPr indent="0" lvl="0" marL="0" rtl="0" algn="l">
              <a:lnSpc>
                <a:spcPct val="115000"/>
              </a:lnSpc>
              <a:spcBef>
                <a:spcPts val="1600"/>
              </a:spcBef>
              <a:spcAft>
                <a:spcPts val="0"/>
              </a:spcAft>
              <a:buNone/>
            </a:pPr>
            <a:r>
              <a:rPr lang="en-US" sz="4600">
                <a:solidFill>
                  <a:srgbClr val="434343"/>
                </a:solidFill>
                <a:latin typeface="Arial"/>
                <a:ea typeface="Arial"/>
                <a:cs typeface="Arial"/>
                <a:sym typeface="Arial"/>
              </a:rPr>
              <a:t>that involves selecting the variables for the model,executing the model, and</a:t>
            </a:r>
            <a:endParaRPr sz="4600">
              <a:solidFill>
                <a:srgbClr val="434343"/>
              </a:solidFill>
              <a:latin typeface="Arial"/>
              <a:ea typeface="Arial"/>
              <a:cs typeface="Arial"/>
              <a:sym typeface="Arial"/>
            </a:endParaRPr>
          </a:p>
          <a:p>
            <a:pPr indent="0" lvl="0" marL="0" rtl="0" algn="l">
              <a:lnSpc>
                <a:spcPct val="115000"/>
              </a:lnSpc>
              <a:spcBef>
                <a:spcPts val="1600"/>
              </a:spcBef>
              <a:spcAft>
                <a:spcPts val="1600"/>
              </a:spcAft>
              <a:buNone/>
            </a:pPr>
            <a:r>
              <a:rPr lang="en-US" sz="4600">
                <a:solidFill>
                  <a:srgbClr val="434343"/>
                </a:solidFill>
                <a:latin typeface="Arial"/>
                <a:ea typeface="Arial"/>
                <a:cs typeface="Arial"/>
                <a:sym typeface="Arial"/>
              </a:rPr>
              <a:t> model diagnostics.</a:t>
            </a:r>
            <a:endParaRPr sz="8106">
              <a:solidFill>
                <a:srgbClr val="676C72"/>
              </a:solidFill>
            </a:endParaRPr>
          </a:p>
        </p:txBody>
      </p:sp>
      <p:sp>
        <p:nvSpPr>
          <p:cNvPr id="201" name="Google Shape;201;p39"/>
          <p:cNvSpPr txBox="1"/>
          <p:nvPr>
            <p:ph type="title"/>
          </p:nvPr>
        </p:nvSpPr>
        <p:spPr>
          <a:xfrm>
            <a:off x="970400" y="1290125"/>
            <a:ext cx="19302300" cy="1262100"/>
          </a:xfrm>
          <a:prstGeom prst="rect">
            <a:avLst/>
          </a:prstGeom>
          <a:noFill/>
          <a:ln>
            <a:noFill/>
          </a:ln>
        </p:spPr>
        <p:txBody>
          <a:bodyPr anchorCtr="0" anchor="t" bIns="243800" lIns="243800" spcFirstLastPara="1" rIns="243800" wrap="square" tIns="243800">
            <a:spAutoFit/>
          </a:bodyPr>
          <a:lstStyle/>
          <a:p>
            <a:pPr indent="457200" lvl="0" marL="1828800" rtl="0" algn="l">
              <a:spcBef>
                <a:spcPts val="0"/>
              </a:spcBef>
              <a:spcAft>
                <a:spcPts val="0"/>
              </a:spcAft>
              <a:buNone/>
            </a:pPr>
            <a:r>
              <a:rPr b="1" lang="en-US" sz="5000">
                <a:solidFill>
                  <a:srgbClr val="434343"/>
                </a:solidFill>
              </a:rPr>
              <a:t>5. Data modeling or model building</a:t>
            </a:r>
            <a:endParaRPr sz="1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idx="1" type="body"/>
          </p:nvPr>
        </p:nvSpPr>
        <p:spPr>
          <a:xfrm>
            <a:off x="1203350" y="4249150"/>
            <a:ext cx="21906300" cy="522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900">
                <a:solidFill>
                  <a:schemeClr val="dk1"/>
                </a:solidFill>
                <a:latin typeface="Arial"/>
                <a:ea typeface="Arial"/>
                <a:cs typeface="Arial"/>
                <a:sym typeface="Arial"/>
              </a:rPr>
              <a:t>Finally, you present the results to your business. These results can</a:t>
            </a:r>
            <a:endParaRPr sz="49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900">
                <a:solidFill>
                  <a:schemeClr val="dk1"/>
                </a:solidFill>
                <a:latin typeface="Arial"/>
                <a:ea typeface="Arial"/>
                <a:cs typeface="Arial"/>
                <a:sym typeface="Arial"/>
              </a:rPr>
              <a:t> take many forms, ranging from presentations to research reports. </a:t>
            </a:r>
            <a:endParaRPr sz="49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900">
                <a:solidFill>
                  <a:schemeClr val="dk1"/>
                </a:solidFill>
                <a:latin typeface="Arial"/>
                <a:ea typeface="Arial"/>
                <a:cs typeface="Arial"/>
                <a:sym typeface="Arial"/>
              </a:rPr>
              <a:t>Sometimes you’ll need to automate the execution of the process because </a:t>
            </a:r>
            <a:endParaRPr sz="49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US" sz="4900">
                <a:solidFill>
                  <a:schemeClr val="dk1"/>
                </a:solidFill>
                <a:latin typeface="Arial"/>
                <a:ea typeface="Arial"/>
                <a:cs typeface="Arial"/>
                <a:sym typeface="Arial"/>
              </a:rPr>
              <a:t>the business will want to use the insights you gained in another project or </a:t>
            </a:r>
            <a:endParaRPr sz="4900">
              <a:solidFill>
                <a:schemeClr val="dk1"/>
              </a:solidFill>
              <a:latin typeface="Arial"/>
              <a:ea typeface="Arial"/>
              <a:cs typeface="Arial"/>
              <a:sym typeface="Arial"/>
            </a:endParaRPr>
          </a:p>
          <a:p>
            <a:pPr indent="0" lvl="0" marL="0" rtl="0" algn="l">
              <a:lnSpc>
                <a:spcPct val="115000"/>
              </a:lnSpc>
              <a:spcBef>
                <a:spcPts val="1600"/>
              </a:spcBef>
              <a:spcAft>
                <a:spcPts val="1600"/>
              </a:spcAft>
              <a:buNone/>
            </a:pPr>
            <a:r>
              <a:rPr lang="en-US" sz="4900">
                <a:solidFill>
                  <a:schemeClr val="dk1"/>
                </a:solidFill>
                <a:latin typeface="Arial"/>
                <a:ea typeface="Arial"/>
                <a:cs typeface="Arial"/>
                <a:sym typeface="Arial"/>
              </a:rPr>
              <a:t>enable an operational process to use the outcome from your model.</a:t>
            </a:r>
            <a:endParaRPr sz="8100">
              <a:solidFill>
                <a:schemeClr val="dk1"/>
              </a:solidFill>
              <a:latin typeface="Arial"/>
              <a:ea typeface="Arial"/>
              <a:cs typeface="Arial"/>
              <a:sym typeface="Arial"/>
            </a:endParaRPr>
          </a:p>
        </p:txBody>
      </p:sp>
      <p:sp>
        <p:nvSpPr>
          <p:cNvPr id="207" name="Google Shape;207;p40"/>
          <p:cNvSpPr txBox="1"/>
          <p:nvPr>
            <p:ph type="title"/>
          </p:nvPr>
        </p:nvSpPr>
        <p:spPr>
          <a:xfrm>
            <a:off x="970400" y="1290125"/>
            <a:ext cx="19302300" cy="1508400"/>
          </a:xfrm>
          <a:prstGeom prst="rect">
            <a:avLst/>
          </a:prstGeom>
          <a:noFill/>
          <a:ln>
            <a:noFill/>
          </a:ln>
        </p:spPr>
        <p:txBody>
          <a:bodyPr anchorCtr="0" anchor="t" bIns="243800" lIns="243800" spcFirstLastPara="1" rIns="243800" wrap="square" tIns="243800">
            <a:spAutoFit/>
          </a:bodyPr>
          <a:lstStyle/>
          <a:p>
            <a:pPr indent="457200" lvl="0" marL="1371600" rtl="0" algn="l">
              <a:spcBef>
                <a:spcPts val="0"/>
              </a:spcBef>
              <a:spcAft>
                <a:spcPts val="0"/>
              </a:spcAft>
              <a:buNone/>
            </a:pPr>
            <a:r>
              <a:rPr b="1" lang="en-US" sz="6600"/>
              <a:t>6. Presentation and automation</a:t>
            </a:r>
            <a:endParaRPr sz="14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4831575" y="4041275"/>
            <a:ext cx="14571300" cy="46176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Clr>
                <a:schemeClr val="dk1"/>
              </a:buClr>
              <a:buSzPts val="1100"/>
              <a:buFont typeface="Arial"/>
              <a:buNone/>
            </a:pPr>
            <a:r>
              <a:rPr lang="en-US" sz="6700">
                <a:solidFill>
                  <a:srgbClr val="757575"/>
                </a:solidFill>
                <a:highlight>
                  <a:srgbClr val="FFFFFF"/>
                </a:highlight>
                <a:latin typeface="Helvetica Neue"/>
                <a:ea typeface="Helvetica Neue"/>
                <a:cs typeface="Helvetica Neue"/>
                <a:sym typeface="Helvetica Neue"/>
              </a:rPr>
              <a:t>Talented data scientists leverage data that everybody sees; visionary data scientists leverage data that nobody sees.</a:t>
            </a:r>
            <a:endParaRPr sz="12100"/>
          </a:p>
        </p:txBody>
      </p:sp>
      <p:sp>
        <p:nvSpPr>
          <p:cNvPr id="213" name="Google Shape;213;p41"/>
          <p:cNvSpPr txBox="1"/>
          <p:nvPr>
            <p:ph idx="1" type="subTitle"/>
          </p:nvPr>
        </p:nvSpPr>
        <p:spPr>
          <a:xfrm>
            <a:off x="5068350" y="9657450"/>
            <a:ext cx="14858700" cy="1462200"/>
          </a:xfrm>
          <a:prstGeom prst="rect">
            <a:avLst/>
          </a:prstGeom>
          <a:noFill/>
          <a:ln>
            <a:noFill/>
          </a:ln>
        </p:spPr>
        <p:txBody>
          <a:bodyPr anchorCtr="0" anchor="t" bIns="91425" lIns="91425" spcFirstLastPara="1" rIns="91425" wrap="square" tIns="91425">
            <a:spAutoFit/>
          </a:bodyPr>
          <a:lstStyle/>
          <a:p>
            <a:pPr indent="-679450" lvl="0" marL="457200" rtl="0" algn="l">
              <a:lnSpc>
                <a:spcPct val="100000"/>
              </a:lnSpc>
              <a:spcBef>
                <a:spcPts val="0"/>
              </a:spcBef>
              <a:spcAft>
                <a:spcPts val="0"/>
              </a:spcAft>
              <a:buClr>
                <a:schemeClr val="dk1"/>
              </a:buClr>
              <a:buSzPts val="8300"/>
              <a:buChar char="-"/>
            </a:pPr>
            <a:r>
              <a:rPr lang="en-US" sz="5600" u="sng">
                <a:solidFill>
                  <a:schemeClr val="dk1"/>
                </a:solidFill>
                <a:highlight>
                  <a:srgbClr val="FFFFFF"/>
                </a:highlight>
                <a:latin typeface="Helvetica Neue"/>
                <a:ea typeface="Helvetica Neue"/>
                <a:cs typeface="Helvetica Neue"/>
                <a:sym typeface="Helvetica Neue"/>
                <a:hlinkClick r:id="rId3">
                  <a:extLst>
                    <a:ext uri="{A12FA001-AC4F-418D-AE19-62706E023703}">
                      <ahyp:hlinkClr val="tx"/>
                    </a:ext>
                  </a:extLst>
                </a:hlinkClick>
              </a:rPr>
              <a:t>Vincent Granville</a:t>
            </a:r>
            <a:endParaRPr sz="8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2"/>
          <p:cNvSpPr txBox="1"/>
          <p:nvPr/>
        </p:nvSpPr>
        <p:spPr>
          <a:xfrm>
            <a:off x="10004989" y="1515150"/>
            <a:ext cx="46800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1" lang="en-US" sz="6700">
                <a:solidFill>
                  <a:schemeClr val="dk1"/>
                </a:solidFill>
              </a:rPr>
              <a:t>       Demo</a:t>
            </a:r>
            <a:endParaRPr b="1" i="0" sz="2100" u="none" cap="none" strike="noStrike">
              <a:solidFill>
                <a:schemeClr val="dk1"/>
              </a:solidFill>
            </a:endParaRPr>
          </a:p>
        </p:txBody>
      </p:sp>
      <p:pic>
        <p:nvPicPr>
          <p:cNvPr descr="Google Shape;591;p28" id="219" name="Google Shape;219;p42"/>
          <p:cNvPicPr preferRelativeResize="0"/>
          <p:nvPr/>
        </p:nvPicPr>
        <p:blipFill rotWithShape="1">
          <a:blip r:embed="rId3">
            <a:alphaModFix/>
          </a:blip>
          <a:srcRect b="0" l="0" r="0" t="0"/>
          <a:stretch/>
        </p:blipFill>
        <p:spPr>
          <a:xfrm>
            <a:off x="4223633" y="5076293"/>
            <a:ext cx="979532" cy="979532"/>
          </a:xfrm>
          <a:prstGeom prst="rect">
            <a:avLst/>
          </a:prstGeom>
          <a:noFill/>
          <a:ln>
            <a:noFill/>
          </a:ln>
        </p:spPr>
      </p:pic>
      <p:pic>
        <p:nvPicPr>
          <p:cNvPr descr="Google Shape;594;p28" id="220" name="Google Shape;220;p42"/>
          <p:cNvPicPr preferRelativeResize="0"/>
          <p:nvPr/>
        </p:nvPicPr>
        <p:blipFill rotWithShape="1">
          <a:blip r:embed="rId4">
            <a:alphaModFix/>
          </a:blip>
          <a:srcRect b="0" l="59" r="59" t="0"/>
          <a:stretch/>
        </p:blipFill>
        <p:spPr>
          <a:xfrm>
            <a:off x="4223632" y="7179443"/>
            <a:ext cx="979535" cy="979532"/>
          </a:xfrm>
          <a:prstGeom prst="rect">
            <a:avLst/>
          </a:prstGeom>
          <a:noFill/>
          <a:ln>
            <a:noFill/>
          </a:ln>
        </p:spPr>
      </p:pic>
      <p:sp>
        <p:nvSpPr>
          <p:cNvPr id="221" name="Google Shape;221;p42"/>
          <p:cNvSpPr txBox="1"/>
          <p:nvPr>
            <p:ph idx="4294967295" type="title"/>
          </p:nvPr>
        </p:nvSpPr>
        <p:spPr>
          <a:xfrm>
            <a:off x="5870725" y="4958100"/>
            <a:ext cx="12538500" cy="12159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4700" u="sng">
                <a:solidFill>
                  <a:schemeClr val="hlink"/>
                </a:solidFill>
                <a:hlinkClick r:id="rId5"/>
              </a:rPr>
              <a:t>https://twitter.com/abdoulayegk</a:t>
            </a:r>
            <a:endParaRPr sz="4700"/>
          </a:p>
        </p:txBody>
      </p:sp>
      <p:sp>
        <p:nvSpPr>
          <p:cNvPr id="222" name="Google Shape;222;p42"/>
          <p:cNvSpPr txBox="1"/>
          <p:nvPr>
            <p:ph idx="4294967295" type="title"/>
          </p:nvPr>
        </p:nvSpPr>
        <p:spPr>
          <a:xfrm>
            <a:off x="6059500" y="7179450"/>
            <a:ext cx="12859200" cy="12159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4700" u="sng">
                <a:solidFill>
                  <a:schemeClr val="hlink"/>
                </a:solidFill>
                <a:hlinkClick r:id="rId6"/>
              </a:rPr>
              <a:t>https://github.com/abdoulayegk/ml-workshop</a:t>
            </a:r>
            <a:endParaRPr sz="4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idx="2" type="subTitle"/>
          </p:nvPr>
        </p:nvSpPr>
        <p:spPr>
          <a:xfrm>
            <a:off x="2477575" y="4888700"/>
            <a:ext cx="17061901" cy="9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Subtitle</a:t>
            </a:r>
            <a:endParaRPr/>
          </a:p>
        </p:txBody>
      </p:sp>
      <p:sp>
        <p:nvSpPr>
          <p:cNvPr id="122" name="Google Shape;122;p27"/>
          <p:cNvSpPr txBox="1"/>
          <p:nvPr>
            <p:ph idx="1" type="body"/>
          </p:nvPr>
        </p:nvSpPr>
        <p:spPr>
          <a:xfrm>
            <a:off x="2477575" y="6102575"/>
            <a:ext cx="15843299" cy="537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4800"/>
              <a:buNone/>
            </a:pPr>
            <a:r>
              <a:t/>
            </a:r>
            <a:endParaRPr/>
          </a:p>
        </p:txBody>
      </p:sp>
      <p:sp>
        <p:nvSpPr>
          <p:cNvPr id="123" name="Google Shape;123;p27"/>
          <p:cNvSpPr txBox="1"/>
          <p:nvPr>
            <p:ph type="title"/>
          </p:nvPr>
        </p:nvSpPr>
        <p:spPr>
          <a:xfrm>
            <a:off x="2278700" y="3143550"/>
            <a:ext cx="14542500" cy="19260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Headline</a:t>
            </a:r>
            <a:endParaRPr/>
          </a:p>
        </p:txBody>
      </p:sp>
      <p:pic>
        <p:nvPicPr>
          <p:cNvPr id="124" name="Google Shape;124;p27"/>
          <p:cNvPicPr preferRelativeResize="0"/>
          <p:nvPr/>
        </p:nvPicPr>
        <p:blipFill>
          <a:blip r:embed="rId3">
            <a:alphaModFix/>
          </a:blip>
          <a:stretch>
            <a:fillRect/>
          </a:stretch>
        </p:blipFill>
        <p:spPr>
          <a:xfrm>
            <a:off x="989325" y="1844700"/>
            <a:ext cx="17624700" cy="10347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8"/>
          <p:cNvSpPr txBox="1"/>
          <p:nvPr>
            <p:ph idx="2" type="subTitle"/>
          </p:nvPr>
        </p:nvSpPr>
        <p:spPr>
          <a:xfrm>
            <a:off x="2477575" y="4888700"/>
            <a:ext cx="17061901" cy="9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Subtitle</a:t>
            </a:r>
            <a:endParaRPr/>
          </a:p>
        </p:txBody>
      </p:sp>
      <p:sp>
        <p:nvSpPr>
          <p:cNvPr id="130" name="Google Shape;130;p28"/>
          <p:cNvSpPr txBox="1"/>
          <p:nvPr>
            <p:ph idx="1" type="body"/>
          </p:nvPr>
        </p:nvSpPr>
        <p:spPr>
          <a:xfrm>
            <a:off x="2477575" y="6102575"/>
            <a:ext cx="15843299" cy="537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4800"/>
              <a:buNone/>
            </a:pPr>
            <a:r>
              <a:t/>
            </a:r>
            <a:endParaRPr/>
          </a:p>
        </p:txBody>
      </p:sp>
      <p:sp>
        <p:nvSpPr>
          <p:cNvPr id="131" name="Google Shape;131;p28"/>
          <p:cNvSpPr txBox="1"/>
          <p:nvPr>
            <p:ph type="title"/>
          </p:nvPr>
        </p:nvSpPr>
        <p:spPr>
          <a:xfrm>
            <a:off x="2278700" y="3143550"/>
            <a:ext cx="14542500" cy="19260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Headline</a:t>
            </a:r>
            <a:endParaRPr/>
          </a:p>
        </p:txBody>
      </p:sp>
      <p:pic>
        <p:nvPicPr>
          <p:cNvPr id="132" name="Google Shape;132;p28"/>
          <p:cNvPicPr preferRelativeResize="0"/>
          <p:nvPr/>
        </p:nvPicPr>
        <p:blipFill>
          <a:blip r:embed="rId3">
            <a:alphaModFix/>
          </a:blip>
          <a:stretch>
            <a:fillRect/>
          </a:stretch>
        </p:blipFill>
        <p:spPr>
          <a:xfrm>
            <a:off x="1024750" y="1959925"/>
            <a:ext cx="18770700" cy="11082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9"/>
          <p:cNvSpPr txBox="1"/>
          <p:nvPr>
            <p:ph idx="1" type="body"/>
          </p:nvPr>
        </p:nvSpPr>
        <p:spPr>
          <a:xfrm>
            <a:off x="2278700" y="4578575"/>
            <a:ext cx="15843300" cy="7371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US" sz="3600">
                <a:solidFill>
                  <a:srgbClr val="284F7D"/>
                </a:solidFill>
                <a:latin typeface="Arial"/>
                <a:ea typeface="Arial"/>
                <a:cs typeface="Arial"/>
                <a:sym typeface="Arial"/>
              </a:rPr>
              <a:t>Data Analysis and Data Science are almost the same because they share the same goal, which is to derive insights from data and use it for better decision making.</a:t>
            </a:r>
            <a:endParaRPr sz="3600">
              <a:solidFill>
                <a:srgbClr val="284F7D"/>
              </a:solidFill>
              <a:latin typeface="Arial"/>
              <a:ea typeface="Arial"/>
              <a:cs typeface="Arial"/>
              <a:sym typeface="Arial"/>
            </a:endParaRPr>
          </a:p>
          <a:p>
            <a:pPr indent="0" lvl="0" marL="0" rtl="0" algn="l">
              <a:lnSpc>
                <a:spcPct val="115000"/>
              </a:lnSpc>
              <a:spcBef>
                <a:spcPts val="1600"/>
              </a:spcBef>
              <a:spcAft>
                <a:spcPts val="0"/>
              </a:spcAft>
              <a:buNone/>
            </a:pPr>
            <a:r>
              <a:rPr lang="en-US" sz="3600">
                <a:solidFill>
                  <a:srgbClr val="284F7D"/>
                </a:solidFill>
                <a:latin typeface="Arial"/>
                <a:ea typeface="Arial"/>
                <a:cs typeface="Arial"/>
                <a:sym typeface="Arial"/>
              </a:rPr>
              <a:t>Often, data analysis is associated with using Microsoft Excel, Tableau and other tools for summarizing data and finding patterns. </a:t>
            </a:r>
            <a:endParaRPr sz="3600">
              <a:solidFill>
                <a:srgbClr val="284F7D"/>
              </a:solidFill>
              <a:latin typeface="Arial"/>
              <a:ea typeface="Arial"/>
              <a:cs typeface="Arial"/>
              <a:sym typeface="Arial"/>
            </a:endParaRPr>
          </a:p>
          <a:p>
            <a:pPr indent="0" lvl="0" marL="0" rtl="0" algn="l">
              <a:lnSpc>
                <a:spcPct val="115000"/>
              </a:lnSpc>
              <a:spcBef>
                <a:spcPts val="1600"/>
              </a:spcBef>
              <a:spcAft>
                <a:spcPts val="1600"/>
              </a:spcAft>
              <a:buNone/>
            </a:pPr>
            <a:r>
              <a:rPr lang="en-US" sz="3600">
                <a:solidFill>
                  <a:srgbClr val="284F7D"/>
                </a:solidFill>
                <a:latin typeface="Arial"/>
                <a:ea typeface="Arial"/>
                <a:cs typeface="Arial"/>
                <a:sym typeface="Arial"/>
              </a:rPr>
              <a:t>On the other hand, data science is often associated with using programming to deal with massive data sets. In fact, data science became popular as a result of the generation of gigabytes of data coming from online sources and activities (search engines, social media).</a:t>
            </a:r>
            <a:endParaRPr sz="7200"/>
          </a:p>
        </p:txBody>
      </p:sp>
      <p:sp>
        <p:nvSpPr>
          <p:cNvPr id="138" name="Google Shape;138;p29"/>
          <p:cNvSpPr txBox="1"/>
          <p:nvPr>
            <p:ph type="title"/>
          </p:nvPr>
        </p:nvSpPr>
        <p:spPr>
          <a:xfrm>
            <a:off x="2278700" y="3143550"/>
            <a:ext cx="14542500" cy="11850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4500"/>
              <a:t>Data Analysis vs Data Science vs Machine Learning</a:t>
            </a:r>
            <a:endParaRPr sz="1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txBox="1"/>
          <p:nvPr>
            <p:ph idx="2" type="body"/>
          </p:nvPr>
        </p:nvSpPr>
        <p:spPr>
          <a:xfrm>
            <a:off x="1203350" y="956925"/>
            <a:ext cx="21906300" cy="895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5000">
                <a:solidFill>
                  <a:srgbClr val="595959"/>
                </a:solidFill>
                <a:latin typeface="Arial"/>
                <a:ea typeface="Arial"/>
                <a:cs typeface="Arial"/>
                <a:sym typeface="Arial"/>
              </a:rPr>
              <a:t>It’s also about asking intelligent questions about the nature of the data</a:t>
            </a:r>
            <a:endParaRPr sz="50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5000">
                <a:solidFill>
                  <a:srgbClr val="595959"/>
                </a:solidFill>
                <a:latin typeface="Arial"/>
                <a:ea typeface="Arial"/>
                <a:cs typeface="Arial"/>
                <a:sym typeface="Arial"/>
              </a:rPr>
              <a:t> (e.g. Are data points form organic clusters?</a:t>
            </a:r>
            <a:endParaRPr sz="50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5000">
                <a:solidFill>
                  <a:srgbClr val="595959"/>
                </a:solidFill>
                <a:latin typeface="Arial"/>
                <a:ea typeface="Arial"/>
                <a:cs typeface="Arial"/>
                <a:sym typeface="Arial"/>
              </a:rPr>
              <a:t>Is there really a connection between age and cancer?).</a:t>
            </a:r>
            <a:endParaRPr sz="50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5000">
                <a:solidFill>
                  <a:srgbClr val="595959"/>
                </a:solidFill>
                <a:latin typeface="Arial"/>
                <a:ea typeface="Arial"/>
                <a:cs typeface="Arial"/>
                <a:sym typeface="Arial"/>
              </a:rPr>
              <a:t>What about machine learning? </a:t>
            </a:r>
            <a:endParaRPr sz="50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5000">
                <a:solidFill>
                  <a:srgbClr val="595959"/>
                </a:solidFill>
                <a:latin typeface="Arial"/>
                <a:ea typeface="Arial"/>
                <a:cs typeface="Arial"/>
                <a:sym typeface="Arial"/>
              </a:rPr>
              <a:t>Often, the terms data science and machine learning are used interchangeably. That’s because the latter is about “learning from data.” When applying machine learning algorithms, the computer detects</a:t>
            </a:r>
            <a:endParaRPr sz="50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5000">
                <a:solidFill>
                  <a:srgbClr val="595959"/>
                </a:solidFill>
                <a:latin typeface="Arial"/>
                <a:ea typeface="Arial"/>
                <a:cs typeface="Arial"/>
                <a:sym typeface="Arial"/>
              </a:rPr>
              <a:t>patterns and uses “what it learned” on new data.</a:t>
            </a:r>
            <a:endParaRPr sz="5000">
              <a:solidFill>
                <a:srgbClr val="595959"/>
              </a:solidFill>
              <a:latin typeface="Arial"/>
              <a:ea typeface="Arial"/>
              <a:cs typeface="Arial"/>
              <a:sym typeface="Arial"/>
            </a:endParaRPr>
          </a:p>
          <a:p>
            <a:pPr indent="0" lvl="0" marL="0" rtl="0" algn="l">
              <a:lnSpc>
                <a:spcPct val="115000"/>
              </a:lnSpc>
              <a:spcBef>
                <a:spcPts val="1200"/>
              </a:spcBef>
              <a:spcAft>
                <a:spcPts val="1200"/>
              </a:spcAft>
              <a:buNone/>
            </a:pPr>
            <a:r>
              <a:t/>
            </a:r>
            <a:endParaRPr sz="5000">
              <a:solidFill>
                <a:srgbClr val="59595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idx="1" type="body"/>
          </p:nvPr>
        </p:nvSpPr>
        <p:spPr>
          <a:xfrm>
            <a:off x="1203350" y="3296100"/>
            <a:ext cx="21906300" cy="711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200">
                <a:solidFill>
                  <a:srgbClr val="595959"/>
                </a:solidFill>
                <a:latin typeface="Arial"/>
                <a:ea typeface="Arial"/>
                <a:cs typeface="Arial"/>
                <a:sym typeface="Arial"/>
              </a:rPr>
              <a:t>Python is one of the most popular programming languages for data science and</a:t>
            </a:r>
            <a:endParaRPr sz="42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4200">
                <a:solidFill>
                  <a:srgbClr val="595959"/>
                </a:solidFill>
                <a:latin typeface="Arial"/>
                <a:ea typeface="Arial"/>
                <a:cs typeface="Arial"/>
                <a:sym typeface="Arial"/>
              </a:rPr>
              <a:t>therefore enjoys a large number of useful add-on libraries developed by its great</a:t>
            </a:r>
            <a:endParaRPr sz="42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4200">
                <a:solidFill>
                  <a:srgbClr val="595959"/>
                </a:solidFill>
                <a:latin typeface="Arial"/>
                <a:ea typeface="Arial"/>
                <a:cs typeface="Arial"/>
                <a:sym typeface="Arial"/>
              </a:rPr>
              <a:t>developer and and open-source community.</a:t>
            </a:r>
            <a:endParaRPr sz="42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4200">
                <a:solidFill>
                  <a:srgbClr val="595959"/>
                </a:solidFill>
                <a:latin typeface="Arial"/>
                <a:ea typeface="Arial"/>
                <a:cs typeface="Arial"/>
                <a:sym typeface="Arial"/>
              </a:rPr>
              <a:t>Although the performance of interpreted languages, such as Python, for</a:t>
            </a:r>
            <a:endParaRPr sz="42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4200">
                <a:solidFill>
                  <a:srgbClr val="595959"/>
                </a:solidFill>
                <a:latin typeface="Arial"/>
                <a:ea typeface="Arial"/>
                <a:cs typeface="Arial"/>
                <a:sym typeface="Arial"/>
              </a:rPr>
              <a:t>computation-intensive tasks is inferior to lower-level programming languages,</a:t>
            </a:r>
            <a:endParaRPr sz="42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4200">
                <a:solidFill>
                  <a:srgbClr val="595959"/>
                </a:solidFill>
                <a:latin typeface="Arial"/>
                <a:ea typeface="Arial"/>
                <a:cs typeface="Arial"/>
                <a:sym typeface="Arial"/>
              </a:rPr>
              <a:t>extension libraries such as NumPy sklearn, and SciPy have been developed that </a:t>
            </a:r>
            <a:endParaRPr sz="42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US" sz="4200">
                <a:solidFill>
                  <a:srgbClr val="595959"/>
                </a:solidFill>
                <a:latin typeface="Arial"/>
                <a:ea typeface="Arial"/>
                <a:cs typeface="Arial"/>
                <a:sym typeface="Arial"/>
              </a:rPr>
              <a:t>build upon lower-layer C++ and C implementations for fast and vectorized operations on</a:t>
            </a:r>
            <a:endParaRPr sz="4200">
              <a:solidFill>
                <a:srgbClr val="595959"/>
              </a:solidFill>
              <a:latin typeface="Arial"/>
              <a:ea typeface="Arial"/>
              <a:cs typeface="Arial"/>
              <a:sym typeface="Arial"/>
            </a:endParaRPr>
          </a:p>
          <a:p>
            <a:pPr indent="0" lvl="0" marL="0" rtl="0" algn="l">
              <a:lnSpc>
                <a:spcPct val="115000"/>
              </a:lnSpc>
              <a:spcBef>
                <a:spcPts val="1200"/>
              </a:spcBef>
              <a:spcAft>
                <a:spcPts val="1200"/>
              </a:spcAft>
              <a:buNone/>
            </a:pPr>
            <a:r>
              <a:rPr lang="en-US" sz="4200">
                <a:solidFill>
                  <a:srgbClr val="595959"/>
                </a:solidFill>
                <a:latin typeface="Arial"/>
                <a:ea typeface="Arial"/>
                <a:cs typeface="Arial"/>
                <a:sym typeface="Arial"/>
              </a:rPr>
              <a:t>multidimensional arrays.</a:t>
            </a:r>
            <a:endParaRPr sz="7306"/>
          </a:p>
        </p:txBody>
      </p:sp>
      <p:sp>
        <p:nvSpPr>
          <p:cNvPr id="149" name="Google Shape;149;p31"/>
          <p:cNvSpPr txBox="1"/>
          <p:nvPr>
            <p:ph type="title"/>
          </p:nvPr>
        </p:nvSpPr>
        <p:spPr>
          <a:xfrm>
            <a:off x="893050" y="1290125"/>
            <a:ext cx="21956100" cy="14775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6400">
                <a:solidFill>
                  <a:srgbClr val="000000"/>
                </a:solidFill>
              </a:rPr>
              <a:t>Using Python for data science and machine learning</a:t>
            </a:r>
            <a:endParaRPr sz="12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p:nvPr/>
        </p:nvSpPr>
        <p:spPr>
          <a:xfrm>
            <a:off x="1273800" y="1453125"/>
            <a:ext cx="22383000" cy="10868700"/>
          </a:xfrm>
          <a:prstGeom prst="rect">
            <a:avLst/>
          </a:prstGeom>
          <a:noFill/>
          <a:ln>
            <a:noFill/>
          </a:ln>
        </p:spPr>
        <p:txBody>
          <a:bodyPr anchorCtr="0" anchor="ctr" bIns="50800" lIns="50800" spcFirstLastPara="1" rIns="50800" wrap="square" tIns="50800">
            <a:noAutofit/>
          </a:bodyPr>
          <a:lstStyle/>
          <a:p>
            <a:pPr indent="0" lvl="0" marL="0" marR="0" rtl="0" algn="l">
              <a:lnSpc>
                <a:spcPct val="180952"/>
              </a:lnSpc>
              <a:spcBef>
                <a:spcPts val="0"/>
              </a:spcBef>
              <a:spcAft>
                <a:spcPts val="0"/>
              </a:spcAft>
              <a:buClr>
                <a:srgbClr val="09BCD3"/>
              </a:buClr>
              <a:buSzPts val="3000"/>
              <a:buFont typeface="Roboto Mono"/>
              <a:buNone/>
            </a:pPr>
            <a:r>
              <a:rPr b="0" i="0" lang="en-US" sz="3000" u="none" cap="none" strike="noStrike">
                <a:solidFill>
                  <a:srgbClr val="09BCD3"/>
                </a:solidFill>
                <a:latin typeface="Roboto Mono"/>
                <a:ea typeface="Roboto Mono"/>
                <a:cs typeface="Roboto Mono"/>
                <a:sym typeface="Roboto Mono"/>
              </a:rPr>
              <a:t>protected void</a:t>
            </a:r>
            <a:r>
              <a:rPr b="0" i="0" lang="en-US" sz="3000" u="none" cap="none" strike="noStrike">
                <a:solidFill>
                  <a:srgbClr val="FFFFFF"/>
                </a:solidFill>
                <a:latin typeface="Roboto Mono"/>
                <a:ea typeface="Roboto Mono"/>
                <a:cs typeface="Roboto Mono"/>
                <a:sym typeface="Roboto Mono"/>
              </a:rPr>
              <a:t> onTryUpdate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int</a:t>
            </a:r>
            <a:r>
              <a:rPr b="0" i="0" lang="en-US" sz="3000" u="none" cap="none" strike="noStrike">
                <a:solidFill>
                  <a:srgbClr val="FFFFFF"/>
                </a:solidFill>
                <a:latin typeface="Roboto Mono"/>
                <a:ea typeface="Roboto Mono"/>
                <a:cs typeface="Roboto Mono"/>
                <a:sym typeface="Roboto Mono"/>
              </a:rPr>
              <a:t> reason</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09BCD3"/>
                </a:solidFill>
                <a:latin typeface="Roboto Mono"/>
                <a:ea typeface="Roboto Mono"/>
                <a:cs typeface="Roboto Mono"/>
                <a:sym typeface="Roboto Mono"/>
              </a:rPr>
              <a:t>throws</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8A65"/>
                </a:solidFill>
                <a:latin typeface="Roboto Mono"/>
                <a:ea typeface="Roboto Mono"/>
                <a:cs typeface="Roboto Mono"/>
                <a:sym typeface="Roboto Mono"/>
              </a:rPr>
              <a:t>RetryException</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AAAAA"/>
                </a:solidFill>
                <a:latin typeface="Roboto Mono"/>
                <a:ea typeface="Roboto Mono"/>
                <a:cs typeface="Roboto Mono"/>
                <a:sym typeface="Roboto Mono"/>
              </a:rPr>
              <a:t>// Do some awesome stuff</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09BCD3"/>
                </a:solidFill>
                <a:latin typeface="Roboto Mono"/>
                <a:ea typeface="Roboto Mono"/>
                <a:cs typeface="Roboto Mono"/>
                <a:sym typeface="Roboto Mono"/>
              </a:rPr>
              <a:t>int</a:t>
            </a:r>
            <a:r>
              <a:rPr b="0" i="0" lang="en-US" sz="3000" u="none" cap="none" strike="noStrike">
                <a:solidFill>
                  <a:srgbClr val="FFFFFF"/>
                </a:solidFill>
                <a:latin typeface="Roboto Mono"/>
                <a:ea typeface="Roboto Mono"/>
                <a:cs typeface="Roboto Mono"/>
                <a:sym typeface="Roboto Mono"/>
              </a:rPr>
              <a:t> foo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4B401"/>
                </a:solidFill>
                <a:latin typeface="Roboto Mono"/>
                <a:ea typeface="Roboto Mono"/>
                <a:cs typeface="Roboto Mono"/>
                <a:sym typeface="Roboto Mono"/>
              </a:rPr>
              <a:t>15</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publishArtwork</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new</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Artwork.Builder</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title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name</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imageUri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parse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image_url</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viewIntent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new</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ACTION_VIEW</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parse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68E1A6"/>
                </a:solidFill>
                <a:latin typeface="Roboto Mono"/>
                <a:ea typeface="Roboto Mono"/>
                <a:cs typeface="Roboto Mono"/>
                <a:sym typeface="Roboto Mono"/>
              </a:rPr>
              <a:t>“http://500px.com/photo/"</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id</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build</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scheduleUpdate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System</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currentTimeMillis</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ROTATE_TIME_MILLIS</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78571"/>
              </a:lnSpc>
              <a:spcBef>
                <a:spcPts val="0"/>
              </a:spcBef>
              <a:spcAft>
                <a:spcPts val="0"/>
              </a:spcAft>
              <a:buClr>
                <a:srgbClr val="A3A3A3"/>
              </a:buClr>
              <a:buSzPts val="3000"/>
              <a:buFont typeface="Roboto Mono"/>
              <a:buNone/>
            </a:pPr>
            <a:r>
              <a:rPr b="0" i="0" lang="en-US" sz="3000" u="none" cap="none" strike="noStrike">
                <a:solidFill>
                  <a:srgbClr val="A3A3A3"/>
                </a:solidFill>
                <a:latin typeface="Roboto Mono"/>
                <a:ea typeface="Roboto Mono"/>
                <a:cs typeface="Roboto Mono"/>
                <a:sym typeface="Roboto Mono"/>
              </a:rPr>
              <a:t>}</a:t>
            </a:r>
            <a:endParaRPr b="0" i="0" sz="3000" u="none" cap="none" strike="noStrike">
              <a:solidFill>
                <a:srgbClr val="000000"/>
              </a:solidFill>
              <a:latin typeface="Arial"/>
              <a:ea typeface="Arial"/>
              <a:cs typeface="Arial"/>
              <a:sym typeface="Arial"/>
            </a:endParaRPr>
          </a:p>
        </p:txBody>
      </p:sp>
      <p:pic>
        <p:nvPicPr>
          <p:cNvPr id="155" name="Google Shape;155;p32"/>
          <p:cNvPicPr preferRelativeResize="0"/>
          <p:nvPr/>
        </p:nvPicPr>
        <p:blipFill>
          <a:blip r:embed="rId3">
            <a:alphaModFix/>
          </a:blip>
          <a:stretch>
            <a:fillRect/>
          </a:stretch>
        </p:blipFill>
        <p:spPr>
          <a:xfrm>
            <a:off x="1000500" y="966575"/>
            <a:ext cx="22383001" cy="1086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893050" y="1290125"/>
            <a:ext cx="21956100" cy="19260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Headline</a:t>
            </a:r>
            <a:endParaRPr/>
          </a:p>
        </p:txBody>
      </p:sp>
      <p:sp>
        <p:nvSpPr>
          <p:cNvPr id="161" name="Google Shape;161;p33"/>
          <p:cNvSpPr txBox="1"/>
          <p:nvPr>
            <p:ph idx="1" type="body"/>
          </p:nvPr>
        </p:nvSpPr>
        <p:spPr>
          <a:xfrm>
            <a:off x="1203350" y="4079650"/>
            <a:ext cx="21906301" cy="5331600"/>
          </a:xfrm>
          <a:prstGeom prst="rect">
            <a:avLst/>
          </a:prstGeom>
          <a:noFill/>
          <a:ln>
            <a:noFill/>
          </a:ln>
        </p:spPr>
        <p:txBody>
          <a:bodyPr anchorCtr="0" anchor="t" bIns="91425" lIns="91425" spcFirstLastPara="1" rIns="91425" wrap="square" tIns="91425">
            <a:spAutoFit/>
          </a:bodyPr>
          <a:lstStyle/>
          <a:p>
            <a:pPr indent="-674088" lvl="0" marL="697176" rtl="0" algn="l">
              <a:lnSpc>
                <a:spcPct val="100000"/>
              </a:lnSpc>
              <a:spcBef>
                <a:spcPts val="0"/>
              </a:spcBef>
              <a:spcAft>
                <a:spcPts val="0"/>
              </a:spcAft>
              <a:buClr>
                <a:schemeClr val="dk2"/>
              </a:buClr>
              <a:buSzPts val="6224"/>
              <a:buChar char="•"/>
            </a:pPr>
            <a:r>
              <a:rPr lang="en-US" sz="4906"/>
              <a:t>Lorem ipsum dolor sit amet, consectetur adipiscing elit. </a:t>
            </a:r>
            <a:endParaRPr sz="4436"/>
          </a:p>
          <a:p>
            <a:pPr indent="-674088" lvl="0" marL="697176" rtl="0" algn="l">
              <a:lnSpc>
                <a:spcPct val="100000"/>
              </a:lnSpc>
              <a:spcBef>
                <a:spcPts val="0"/>
              </a:spcBef>
              <a:spcAft>
                <a:spcPts val="0"/>
              </a:spcAft>
              <a:buClr>
                <a:schemeClr val="dk2"/>
              </a:buClr>
              <a:buSzPts val="6224"/>
              <a:buChar char="•"/>
            </a:pPr>
            <a:r>
              <a:rPr lang="en-US" sz="4906"/>
              <a:t>Vestibulum gravida placerat dictum. Sed sagittis accumsan dolor ut malesuada. </a:t>
            </a:r>
            <a:endParaRPr sz="4436"/>
          </a:p>
          <a:p>
            <a:pPr indent="-674088" lvl="0" marL="697176" rtl="0" algn="l">
              <a:lnSpc>
                <a:spcPct val="100000"/>
              </a:lnSpc>
              <a:spcBef>
                <a:spcPts val="0"/>
              </a:spcBef>
              <a:spcAft>
                <a:spcPts val="0"/>
              </a:spcAft>
              <a:buClr>
                <a:schemeClr val="dk2"/>
              </a:buClr>
              <a:buSzPts val="6224"/>
              <a:buChar char="•"/>
            </a:pPr>
            <a:r>
              <a:rPr lang="en-US" sz="4906"/>
              <a:t>Duis sit amet placerat quam. Donec eget eros egestas nunc venenatis suscipit at at felis. </a:t>
            </a:r>
            <a:endParaRPr sz="4436"/>
          </a:p>
          <a:p>
            <a:pPr indent="0" lvl="0" marL="0" rtl="0" algn="l">
              <a:lnSpc>
                <a:spcPct val="100000"/>
              </a:lnSpc>
              <a:spcBef>
                <a:spcPts val="0"/>
              </a:spcBef>
              <a:spcAft>
                <a:spcPts val="0"/>
              </a:spcAft>
              <a:buSzPts val="4800"/>
              <a:buNone/>
            </a:pPr>
            <a:r>
              <a:t/>
            </a:r>
            <a:endParaRPr/>
          </a:p>
        </p:txBody>
      </p:sp>
      <p:sp>
        <p:nvSpPr>
          <p:cNvPr id="162" name="Google Shape;162;p33"/>
          <p:cNvSpPr txBox="1"/>
          <p:nvPr>
            <p:ph idx="2" type="subTitle"/>
          </p:nvPr>
        </p:nvSpPr>
        <p:spPr>
          <a:xfrm>
            <a:off x="1095650" y="3035275"/>
            <a:ext cx="22013999" cy="9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Subtitle</a:t>
            </a:r>
            <a:endParaRPr/>
          </a:p>
        </p:txBody>
      </p:sp>
      <p:pic>
        <p:nvPicPr>
          <p:cNvPr id="163" name="Google Shape;163;p33"/>
          <p:cNvPicPr preferRelativeResize="0"/>
          <p:nvPr/>
        </p:nvPicPr>
        <p:blipFill>
          <a:blip r:embed="rId3">
            <a:alphaModFix/>
          </a:blip>
          <a:stretch>
            <a:fillRect/>
          </a:stretch>
        </p:blipFill>
        <p:spPr>
          <a:xfrm>
            <a:off x="1095650" y="1664975"/>
            <a:ext cx="22014000" cy="900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893050" y="1290125"/>
            <a:ext cx="21956100" cy="19260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Headline</a:t>
            </a:r>
            <a:endParaRPr/>
          </a:p>
        </p:txBody>
      </p:sp>
      <p:sp>
        <p:nvSpPr>
          <p:cNvPr id="169" name="Google Shape;169;p34"/>
          <p:cNvSpPr txBox="1"/>
          <p:nvPr>
            <p:ph idx="1" type="body"/>
          </p:nvPr>
        </p:nvSpPr>
        <p:spPr>
          <a:xfrm>
            <a:off x="1203350" y="4079650"/>
            <a:ext cx="21906301" cy="5331600"/>
          </a:xfrm>
          <a:prstGeom prst="rect">
            <a:avLst/>
          </a:prstGeom>
          <a:noFill/>
          <a:ln>
            <a:noFill/>
          </a:ln>
        </p:spPr>
        <p:txBody>
          <a:bodyPr anchorCtr="0" anchor="t" bIns="91425" lIns="91425" spcFirstLastPara="1" rIns="91425" wrap="square" tIns="91425">
            <a:spAutoFit/>
          </a:bodyPr>
          <a:lstStyle/>
          <a:p>
            <a:pPr indent="-674088" lvl="0" marL="697176" rtl="0" algn="l">
              <a:lnSpc>
                <a:spcPct val="100000"/>
              </a:lnSpc>
              <a:spcBef>
                <a:spcPts val="0"/>
              </a:spcBef>
              <a:spcAft>
                <a:spcPts val="0"/>
              </a:spcAft>
              <a:buClr>
                <a:schemeClr val="dk2"/>
              </a:buClr>
              <a:buSzPts val="6224"/>
              <a:buChar char="•"/>
            </a:pPr>
            <a:r>
              <a:rPr lang="en-US" sz="4906"/>
              <a:t>Lorem ipsum dolor sit amet, consectetur adipiscing elit. </a:t>
            </a:r>
            <a:endParaRPr sz="4436"/>
          </a:p>
          <a:p>
            <a:pPr indent="-674088" lvl="0" marL="697176" rtl="0" algn="l">
              <a:lnSpc>
                <a:spcPct val="100000"/>
              </a:lnSpc>
              <a:spcBef>
                <a:spcPts val="0"/>
              </a:spcBef>
              <a:spcAft>
                <a:spcPts val="0"/>
              </a:spcAft>
              <a:buClr>
                <a:schemeClr val="dk2"/>
              </a:buClr>
              <a:buSzPts val="6224"/>
              <a:buChar char="•"/>
            </a:pPr>
            <a:r>
              <a:rPr lang="en-US" sz="4906"/>
              <a:t>Vestibulum gravida placerat dictum. Sed sagittis accumsan dolor ut malesuada. </a:t>
            </a:r>
            <a:endParaRPr sz="4436"/>
          </a:p>
          <a:p>
            <a:pPr indent="-674088" lvl="0" marL="697176" rtl="0" algn="l">
              <a:lnSpc>
                <a:spcPct val="100000"/>
              </a:lnSpc>
              <a:spcBef>
                <a:spcPts val="0"/>
              </a:spcBef>
              <a:spcAft>
                <a:spcPts val="0"/>
              </a:spcAft>
              <a:buClr>
                <a:schemeClr val="dk2"/>
              </a:buClr>
              <a:buSzPts val="6224"/>
              <a:buChar char="•"/>
            </a:pPr>
            <a:r>
              <a:rPr lang="en-US" sz="4906"/>
              <a:t>Duis sit amet placerat quam. Donec eget eros egestas nunc venenatis suscipit at at felis. </a:t>
            </a:r>
            <a:endParaRPr sz="4436"/>
          </a:p>
          <a:p>
            <a:pPr indent="0" lvl="0" marL="0" rtl="0" algn="l">
              <a:lnSpc>
                <a:spcPct val="100000"/>
              </a:lnSpc>
              <a:spcBef>
                <a:spcPts val="0"/>
              </a:spcBef>
              <a:spcAft>
                <a:spcPts val="0"/>
              </a:spcAft>
              <a:buSzPts val="4800"/>
              <a:buNone/>
            </a:pPr>
            <a:r>
              <a:t/>
            </a:r>
            <a:endParaRPr/>
          </a:p>
        </p:txBody>
      </p:sp>
      <p:sp>
        <p:nvSpPr>
          <p:cNvPr id="170" name="Google Shape;170;p34"/>
          <p:cNvSpPr txBox="1"/>
          <p:nvPr>
            <p:ph idx="2" type="subTitle"/>
          </p:nvPr>
        </p:nvSpPr>
        <p:spPr>
          <a:xfrm>
            <a:off x="1095650" y="3035275"/>
            <a:ext cx="22013999" cy="9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Subtitle</a:t>
            </a:r>
            <a:endParaRPr/>
          </a:p>
        </p:txBody>
      </p:sp>
      <p:pic>
        <p:nvPicPr>
          <p:cNvPr id="171" name="Google Shape;171;p34"/>
          <p:cNvPicPr preferRelativeResize="0"/>
          <p:nvPr/>
        </p:nvPicPr>
        <p:blipFill>
          <a:blip r:embed="rId3">
            <a:alphaModFix/>
          </a:blip>
          <a:stretch>
            <a:fillRect/>
          </a:stretch>
        </p:blipFill>
        <p:spPr>
          <a:xfrm>
            <a:off x="893025" y="815175"/>
            <a:ext cx="22216624" cy="10774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